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301" r:id="rId2"/>
    <p:sldId id="403" r:id="rId3"/>
    <p:sldId id="379" r:id="rId4"/>
    <p:sldId id="437" r:id="rId5"/>
    <p:sldId id="400" r:id="rId6"/>
    <p:sldId id="401" r:id="rId7"/>
    <p:sldId id="429" r:id="rId8"/>
    <p:sldId id="431" r:id="rId9"/>
    <p:sldId id="430" r:id="rId10"/>
    <p:sldId id="436" r:id="rId11"/>
    <p:sldId id="432" r:id="rId12"/>
    <p:sldId id="433" r:id="rId13"/>
    <p:sldId id="435" r:id="rId14"/>
    <p:sldId id="434" r:id="rId15"/>
    <p:sldId id="397" r:id="rId16"/>
    <p:sldId id="413" r:id="rId17"/>
    <p:sldId id="423" r:id="rId18"/>
    <p:sldId id="411" r:id="rId19"/>
    <p:sldId id="427" r:id="rId20"/>
    <p:sldId id="428" r:id="rId21"/>
  </p:sldIdLst>
  <p:sldSz cx="9144000" cy="5143500" type="screen16x9"/>
  <p:notesSz cx="6858000" cy="9144000"/>
  <p:embeddedFontLst>
    <p:embeddedFont>
      <p:font typeface="DFGothic-EB" panose="02010600030101010101" charset="-128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Source Sans Pro ExtraLight" panose="020B0303030403020204" pitchFamily="34" charset="0"/>
      <p:regular r:id="rId28"/>
      <p:italic r:id="rId29"/>
    </p:embeddedFont>
    <p:embeddedFont>
      <p:font typeface="微软雅黑" panose="020B0503020204020204" pitchFamily="34" charset="-122"/>
      <p:regular r:id="rId30"/>
      <p:bold r:id="rId31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4">
          <p15:clr>
            <a:srgbClr val="A4A3A4"/>
          </p15:clr>
        </p15:guide>
        <p15:guide id="2" pos="284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C5FF"/>
    <a:srgbClr val="A568D2"/>
    <a:srgbClr val="9954CC"/>
    <a:srgbClr val="FFFFFF"/>
    <a:srgbClr val="EED56C"/>
    <a:srgbClr val="D43E01"/>
    <a:srgbClr val="E8EAE9"/>
    <a:srgbClr val="FCFCFC"/>
    <a:srgbClr val="CCD0D1"/>
    <a:srgbClr val="D7D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6" autoAdjust="0"/>
    <p:restoredTop sz="94660"/>
  </p:normalViewPr>
  <p:slideViewPr>
    <p:cSldViewPr>
      <p:cViewPr varScale="1">
        <p:scale>
          <a:sx n="64" d="100"/>
          <a:sy n="64" d="100"/>
        </p:scale>
        <p:origin x="998" y="-403"/>
      </p:cViewPr>
      <p:guideLst>
        <p:guide orient="horz" pos="1624"/>
        <p:guide pos="2845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t>2018/11/18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6960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101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5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6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9670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94506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0100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49020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11196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37125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01926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33402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15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16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17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18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19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20</a:t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 userDrawn="1"/>
        </p:nvSpPr>
        <p:spPr>
          <a:xfrm>
            <a:off x="8500361" y="241918"/>
            <a:ext cx="365983" cy="215300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45709" rIns="91420" bIns="45709" rtlCol="0" anchor="ctr"/>
          <a:lstStyle/>
          <a:p>
            <a:pPr algn="ctr"/>
            <a:endParaRPr lang="en-US" dirty="0"/>
          </a:p>
        </p:txBody>
      </p:sp>
      <p:sp>
        <p:nvSpPr>
          <p:cNvPr id="6" name="Isosceles Triangle 10"/>
          <p:cNvSpPr/>
          <p:nvPr userDrawn="1"/>
        </p:nvSpPr>
        <p:spPr>
          <a:xfrm rot="10610802">
            <a:off x="8504736" y="316259"/>
            <a:ext cx="366581" cy="196391"/>
          </a:xfrm>
          <a:prstGeom prst="triangle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45709" rIns="91420" bIns="45709"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/>
          <p:nvPr userDrawn="1"/>
        </p:nvSpPr>
        <p:spPr>
          <a:xfrm>
            <a:off x="8519485" y="204940"/>
            <a:ext cx="337081" cy="350586"/>
          </a:xfrm>
          <a:prstGeom prst="rect">
            <a:avLst/>
          </a:prstGeom>
        </p:spPr>
        <p:txBody>
          <a:bodyPr vert="horz" lIns="0" tIns="0" rIns="0" bIns="45709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4FFB07-917D-5348-AE2D-F9A4E0AD1751}" type="slidenum">
              <a:rPr lang="en-US" sz="1000" smtClean="0"/>
              <a:t>‹#›</a:t>
            </a:fld>
            <a:endParaRPr lang="en-US" sz="1000" dirty="0"/>
          </a:p>
        </p:txBody>
      </p:sp>
      <p:grpSp>
        <p:nvGrpSpPr>
          <p:cNvPr id="8" name="Group 5"/>
          <p:cNvGrpSpPr/>
          <p:nvPr userDrawn="1"/>
        </p:nvGrpSpPr>
        <p:grpSpPr>
          <a:xfrm>
            <a:off x="347419" y="4731991"/>
            <a:ext cx="224082" cy="221156"/>
            <a:chOff x="4328868" y="5502988"/>
            <a:chExt cx="500307" cy="493774"/>
          </a:xfrm>
        </p:grpSpPr>
        <p:sp>
          <p:nvSpPr>
            <p:cNvPr id="9" name="Freeform 7">
              <a:hlinkClick r:id="" action="ppaction://hlinkshowjump?jump=previousslide"/>
            </p:cNvPr>
            <p:cNvSpPr/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1" name="Group 9"/>
          <p:cNvGrpSpPr/>
          <p:nvPr userDrawn="1"/>
        </p:nvGrpSpPr>
        <p:grpSpPr>
          <a:xfrm flipH="1">
            <a:off x="933709" y="4731991"/>
            <a:ext cx="224082" cy="221156"/>
            <a:chOff x="4328868" y="5502988"/>
            <a:chExt cx="500307" cy="493774"/>
          </a:xfrm>
        </p:grpSpPr>
        <p:sp>
          <p:nvSpPr>
            <p:cNvPr id="12" name="Freeform 10">
              <a:hlinkClick r:id="" action="ppaction://hlinkshowjump?jump=nextslide"/>
            </p:cNvPr>
            <p:cNvSpPr/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3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cxnSp>
        <p:nvCxnSpPr>
          <p:cNvPr id="14" name="Straight Connector 3"/>
          <p:cNvCxnSpPr/>
          <p:nvPr userDrawn="1"/>
        </p:nvCxnSpPr>
        <p:spPr>
          <a:xfrm>
            <a:off x="552709" y="4845350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9916" y="210344"/>
            <a:ext cx="705222" cy="705222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Administrator\Desktop\微立体创业计划\004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35" y="219716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1184649" y="250504"/>
            <a:ext cx="3216269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>
              <a:defRPr lang="zh-CN" altLang="en-US" sz="2000" b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cs typeface="+mn-cs"/>
              </a:defRPr>
            </a:lvl1pPr>
          </a:lstStyle>
          <a:p>
            <a:pPr lvl="0" algn="l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39" y="11933"/>
            <a:ext cx="9123322" cy="513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9144000" cy="5143198"/>
          </a:xfrm>
          <a:prstGeom prst="rect">
            <a:avLst/>
          </a:prstGeom>
          <a:solidFill>
            <a:srgbClr val="FFFF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381333" y="1054249"/>
            <a:ext cx="1153284" cy="1153284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5" name="同心圆 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685589" y="2341523"/>
            <a:ext cx="1153284" cy="1153284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644696" y="2791713"/>
            <a:ext cx="1436242" cy="1436242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82308" y="699542"/>
            <a:ext cx="3010846" cy="3010846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45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673633" y="825784"/>
            <a:ext cx="501312" cy="501312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8" name="同心圆 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4860032" y="2354975"/>
            <a:ext cx="3735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——Excel</a:t>
            </a: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常用函数的使用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05552" y="1536343"/>
            <a:ext cx="2586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spc="-300" dirty="0">
                <a:solidFill>
                  <a:srgbClr val="7030A0"/>
                </a:solidFill>
                <a:latin typeface="+mj-ea"/>
                <a:ea typeface="+mj-ea"/>
              </a:rPr>
              <a:t>2018</a:t>
            </a:r>
            <a:endParaRPr lang="zh-CN" altLang="en-US" sz="8000" b="1" spc="-300" dirty="0">
              <a:solidFill>
                <a:srgbClr val="7030A0"/>
              </a:solidFill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036515" y="1636399"/>
            <a:ext cx="680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7030A0"/>
                </a:solidFill>
                <a:latin typeface="+mj-ea"/>
                <a:ea typeface="+mj-ea"/>
              </a:rPr>
              <a:t>公式与函数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347864" y="3022908"/>
            <a:ext cx="547260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班级：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17</a:t>
            </a:r>
            <a:r>
              <a:rPr lang="zh-CN" altLang="zh-CN" sz="20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数媒平面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        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授课教师：蔡建伟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    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5108680" y="3706266"/>
            <a:ext cx="305647" cy="305644"/>
            <a:chOff x="5196486" y="5946187"/>
            <a:chExt cx="305647" cy="305644"/>
          </a:xfrm>
        </p:grpSpPr>
        <p:grpSp>
          <p:nvGrpSpPr>
            <p:cNvPr id="65" name="组合 64"/>
            <p:cNvGrpSpPr/>
            <p:nvPr/>
          </p:nvGrpSpPr>
          <p:grpSpPr>
            <a:xfrm>
              <a:off x="5196486" y="5946187"/>
              <a:ext cx="305647" cy="305644"/>
              <a:chOff x="1517330" y="1125257"/>
              <a:chExt cx="2204282" cy="2204282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>
                <a:solidFill>
                  <a:schemeClr val="bg1"/>
                </a:solidFill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6" name="Freeform 44"/>
            <p:cNvSpPr>
              <a:spLocks noEditPoints="1"/>
            </p:cNvSpPr>
            <p:nvPr/>
          </p:nvSpPr>
          <p:spPr bwMode="auto">
            <a:xfrm>
              <a:off x="5276888" y="6030324"/>
              <a:ext cx="170620" cy="137369"/>
            </a:xfrm>
            <a:custGeom>
              <a:avLst/>
              <a:gdLst>
                <a:gd name="T0" fmla="*/ 41 w 62"/>
                <a:gd name="T1" fmla="*/ 31 h 54"/>
                <a:gd name="T2" fmla="*/ 34 w 62"/>
                <a:gd name="T3" fmla="*/ 23 h 54"/>
                <a:gd name="T4" fmla="*/ 33 w 62"/>
                <a:gd name="T5" fmla="*/ 17 h 54"/>
                <a:gd name="T6" fmla="*/ 30 w 62"/>
                <a:gd name="T7" fmla="*/ 20 h 54"/>
                <a:gd name="T8" fmla="*/ 23 w 62"/>
                <a:gd name="T9" fmla="*/ 13 h 54"/>
                <a:gd name="T10" fmla="*/ 18 w 62"/>
                <a:gd name="T11" fmla="*/ 17 h 54"/>
                <a:gd name="T12" fmla="*/ 7 w 62"/>
                <a:gd name="T13" fmla="*/ 17 h 54"/>
                <a:gd name="T14" fmla="*/ 7 w 62"/>
                <a:gd name="T15" fmla="*/ 23 h 54"/>
                <a:gd name="T16" fmla="*/ 0 w 62"/>
                <a:gd name="T17" fmla="*/ 31 h 54"/>
                <a:gd name="T18" fmla="*/ 4 w 62"/>
                <a:gd name="T19" fmla="*/ 36 h 54"/>
                <a:gd name="T20" fmla="*/ 4 w 62"/>
                <a:gd name="T21" fmla="*/ 46 h 54"/>
                <a:gd name="T22" fmla="*/ 10 w 62"/>
                <a:gd name="T23" fmla="*/ 47 h 54"/>
                <a:gd name="T24" fmla="*/ 18 w 62"/>
                <a:gd name="T25" fmla="*/ 54 h 54"/>
                <a:gd name="T26" fmla="*/ 23 w 62"/>
                <a:gd name="T27" fmla="*/ 50 h 54"/>
                <a:gd name="T28" fmla="*/ 32 w 62"/>
                <a:gd name="T29" fmla="*/ 48 h 54"/>
                <a:gd name="T30" fmla="*/ 37 w 62"/>
                <a:gd name="T31" fmla="*/ 46 h 54"/>
                <a:gd name="T32" fmla="*/ 37 w 62"/>
                <a:gd name="T33" fmla="*/ 36 h 54"/>
                <a:gd name="T34" fmla="*/ 32 w 62"/>
                <a:gd name="T35" fmla="*/ 38 h 54"/>
                <a:gd name="T36" fmla="*/ 20 w 62"/>
                <a:gd name="T37" fmla="*/ 46 h 54"/>
                <a:gd name="T38" fmla="*/ 20 w 62"/>
                <a:gd name="T39" fmla="*/ 21 h 54"/>
                <a:gd name="T40" fmla="*/ 33 w 62"/>
                <a:gd name="T41" fmla="*/ 33 h 54"/>
                <a:gd name="T42" fmla="*/ 58 w 62"/>
                <a:gd name="T43" fmla="*/ 35 h 54"/>
                <a:gd name="T44" fmla="*/ 62 w 62"/>
                <a:gd name="T45" fmla="*/ 38 h 54"/>
                <a:gd name="T46" fmla="*/ 60 w 62"/>
                <a:gd name="T47" fmla="*/ 41 h 54"/>
                <a:gd name="T48" fmla="*/ 59 w 62"/>
                <a:gd name="T49" fmla="*/ 46 h 54"/>
                <a:gd name="T50" fmla="*/ 56 w 62"/>
                <a:gd name="T51" fmla="*/ 47 h 54"/>
                <a:gd name="T52" fmla="*/ 52 w 62"/>
                <a:gd name="T53" fmla="*/ 50 h 54"/>
                <a:gd name="T54" fmla="*/ 50 w 62"/>
                <a:gd name="T55" fmla="*/ 48 h 54"/>
                <a:gd name="T56" fmla="*/ 45 w 62"/>
                <a:gd name="T57" fmla="*/ 48 h 54"/>
                <a:gd name="T58" fmla="*/ 44 w 62"/>
                <a:gd name="T59" fmla="*/ 45 h 54"/>
                <a:gd name="T60" fmla="*/ 41 w 62"/>
                <a:gd name="T61" fmla="*/ 41 h 54"/>
                <a:gd name="T62" fmla="*/ 43 w 62"/>
                <a:gd name="T63" fmla="*/ 39 h 54"/>
                <a:gd name="T64" fmla="*/ 43 w 62"/>
                <a:gd name="T65" fmla="*/ 33 h 54"/>
                <a:gd name="T66" fmla="*/ 46 w 62"/>
                <a:gd name="T67" fmla="*/ 33 h 54"/>
                <a:gd name="T68" fmla="*/ 50 w 62"/>
                <a:gd name="T69" fmla="*/ 29 h 54"/>
                <a:gd name="T70" fmla="*/ 52 w 62"/>
                <a:gd name="T71" fmla="*/ 31 h 54"/>
                <a:gd name="T72" fmla="*/ 58 w 62"/>
                <a:gd name="T73" fmla="*/ 31 h 54"/>
                <a:gd name="T74" fmla="*/ 58 w 62"/>
                <a:gd name="T75" fmla="*/ 35 h 54"/>
                <a:gd name="T76" fmla="*/ 57 w 62"/>
                <a:gd name="T77" fmla="*/ 40 h 54"/>
                <a:gd name="T78" fmla="*/ 45 w 62"/>
                <a:gd name="T79" fmla="*/ 40 h 54"/>
                <a:gd name="T80" fmla="*/ 51 w 62"/>
                <a:gd name="T81" fmla="*/ 46 h 54"/>
                <a:gd name="T82" fmla="*/ 62 w 62"/>
                <a:gd name="T83" fmla="*/ 12 h 54"/>
                <a:gd name="T84" fmla="*/ 59 w 62"/>
                <a:gd name="T85" fmla="*/ 15 h 54"/>
                <a:gd name="T86" fmla="*/ 59 w 62"/>
                <a:gd name="T87" fmla="*/ 22 h 54"/>
                <a:gd name="T88" fmla="*/ 55 w 62"/>
                <a:gd name="T89" fmla="*/ 23 h 54"/>
                <a:gd name="T90" fmla="*/ 50 w 62"/>
                <a:gd name="T91" fmla="*/ 28 h 54"/>
                <a:gd name="T92" fmla="*/ 46 w 62"/>
                <a:gd name="T93" fmla="*/ 25 h 54"/>
                <a:gd name="T94" fmla="*/ 39 w 62"/>
                <a:gd name="T95" fmla="*/ 25 h 54"/>
                <a:gd name="T96" fmla="*/ 39 w 62"/>
                <a:gd name="T97" fmla="*/ 20 h 54"/>
                <a:gd name="T98" fmla="*/ 34 w 62"/>
                <a:gd name="T99" fmla="*/ 15 h 54"/>
                <a:gd name="T100" fmla="*/ 37 w 62"/>
                <a:gd name="T101" fmla="*/ 12 h 54"/>
                <a:gd name="T102" fmla="*/ 37 w 62"/>
                <a:gd name="T103" fmla="*/ 5 h 54"/>
                <a:gd name="T104" fmla="*/ 41 w 62"/>
                <a:gd name="T105" fmla="*/ 5 h 54"/>
                <a:gd name="T106" fmla="*/ 46 w 62"/>
                <a:gd name="T107" fmla="*/ 0 h 54"/>
                <a:gd name="T108" fmla="*/ 49 w 62"/>
                <a:gd name="T109" fmla="*/ 3 h 54"/>
                <a:gd name="T110" fmla="*/ 56 w 62"/>
                <a:gd name="T111" fmla="*/ 3 h 54"/>
                <a:gd name="T112" fmla="*/ 57 w 62"/>
                <a:gd name="T113" fmla="*/ 7 h 54"/>
                <a:gd name="T114" fmla="*/ 48 w 62"/>
                <a:gd name="T115" fmla="*/ 22 h 54"/>
                <a:gd name="T116" fmla="*/ 40 w 62"/>
                <a:gd name="T117" fmla="*/ 14 h 54"/>
                <a:gd name="T118" fmla="*/ 56 w 62"/>
                <a:gd name="T119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" h="54">
                  <a:moveTo>
                    <a:pt x="41" y="36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28"/>
                    <a:pt x="36" y="25"/>
                    <a:pt x="34" y="23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18"/>
                    <a:pt x="26" y="17"/>
                    <a:pt x="23" y="1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5" y="17"/>
                    <a:pt x="12" y="18"/>
                    <a:pt x="10" y="20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6"/>
                    <a:pt x="4" y="28"/>
                    <a:pt x="4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9"/>
                    <a:pt x="5" y="41"/>
                    <a:pt x="7" y="44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9"/>
                    <a:pt x="15" y="50"/>
                    <a:pt x="18" y="50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6" y="50"/>
                    <a:pt x="28" y="49"/>
                    <a:pt x="31" y="47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6" y="41"/>
                    <a:pt x="37" y="39"/>
                    <a:pt x="37" y="36"/>
                  </a:cubicBezTo>
                  <a:cubicBezTo>
                    <a:pt x="41" y="36"/>
                    <a:pt x="41" y="36"/>
                    <a:pt x="41" y="36"/>
                  </a:cubicBezTo>
                  <a:close/>
                  <a:moveTo>
                    <a:pt x="32" y="38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30" y="43"/>
                    <a:pt x="26" y="46"/>
                    <a:pt x="20" y="46"/>
                  </a:cubicBezTo>
                  <a:cubicBezTo>
                    <a:pt x="14" y="46"/>
                    <a:pt x="8" y="40"/>
                    <a:pt x="8" y="33"/>
                  </a:cubicBezTo>
                  <a:cubicBezTo>
                    <a:pt x="8" y="27"/>
                    <a:pt x="14" y="21"/>
                    <a:pt x="20" y="21"/>
                  </a:cubicBezTo>
                  <a:cubicBezTo>
                    <a:pt x="26" y="21"/>
                    <a:pt x="30" y="24"/>
                    <a:pt x="32" y="29"/>
                  </a:cubicBezTo>
                  <a:cubicBezTo>
                    <a:pt x="32" y="30"/>
                    <a:pt x="33" y="32"/>
                    <a:pt x="33" y="33"/>
                  </a:cubicBezTo>
                  <a:cubicBezTo>
                    <a:pt x="33" y="35"/>
                    <a:pt x="32" y="37"/>
                    <a:pt x="32" y="38"/>
                  </a:cubicBezTo>
                  <a:close/>
                  <a:moveTo>
                    <a:pt x="58" y="35"/>
                  </a:moveTo>
                  <a:cubicBezTo>
                    <a:pt x="59" y="36"/>
                    <a:pt x="59" y="37"/>
                    <a:pt x="60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59" y="42"/>
                    <a:pt x="59" y="44"/>
                    <a:pt x="58" y="45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47"/>
                    <a:pt x="54" y="48"/>
                    <a:pt x="52" y="48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7" y="47"/>
                    <a:pt x="46" y="47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4"/>
                    <a:pt x="43" y="42"/>
                    <a:pt x="43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7"/>
                    <a:pt x="43" y="36"/>
                    <a:pt x="44" y="3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7" y="32"/>
                    <a:pt x="48" y="32"/>
                    <a:pt x="50" y="31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5" y="32"/>
                    <a:pt x="56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5"/>
                    <a:pt x="58" y="35"/>
                    <a:pt x="58" y="35"/>
                  </a:cubicBezTo>
                  <a:close/>
                  <a:moveTo>
                    <a:pt x="51" y="46"/>
                  </a:moveTo>
                  <a:cubicBezTo>
                    <a:pt x="55" y="46"/>
                    <a:pt x="57" y="43"/>
                    <a:pt x="57" y="40"/>
                  </a:cubicBezTo>
                  <a:cubicBezTo>
                    <a:pt x="57" y="36"/>
                    <a:pt x="55" y="34"/>
                    <a:pt x="51" y="34"/>
                  </a:cubicBezTo>
                  <a:cubicBezTo>
                    <a:pt x="48" y="34"/>
                    <a:pt x="45" y="36"/>
                    <a:pt x="45" y="40"/>
                  </a:cubicBezTo>
                  <a:cubicBezTo>
                    <a:pt x="45" y="43"/>
                    <a:pt x="48" y="46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lose/>
                  <a:moveTo>
                    <a:pt x="59" y="12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7"/>
                    <a:pt x="58" y="19"/>
                    <a:pt x="57" y="20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3" y="24"/>
                    <a:pt x="51" y="25"/>
                    <a:pt x="50" y="25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4" y="25"/>
                    <a:pt x="43" y="24"/>
                    <a:pt x="41" y="23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19"/>
                    <a:pt x="37" y="17"/>
                    <a:pt x="37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0"/>
                    <a:pt x="38" y="9"/>
                    <a:pt x="39" y="7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3" y="4"/>
                    <a:pt x="44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4"/>
                    <a:pt x="54" y="5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8" y="8"/>
                    <a:pt x="59" y="10"/>
                    <a:pt x="59" y="12"/>
                  </a:cubicBezTo>
                  <a:close/>
                  <a:moveTo>
                    <a:pt x="48" y="22"/>
                  </a:moveTo>
                  <a:cubicBezTo>
                    <a:pt x="48" y="22"/>
                    <a:pt x="48" y="22"/>
                    <a:pt x="48" y="22"/>
                  </a:cubicBezTo>
                  <a:cubicBezTo>
                    <a:pt x="43" y="22"/>
                    <a:pt x="40" y="18"/>
                    <a:pt x="40" y="14"/>
                  </a:cubicBezTo>
                  <a:cubicBezTo>
                    <a:pt x="40" y="9"/>
                    <a:pt x="43" y="6"/>
                    <a:pt x="48" y="6"/>
                  </a:cubicBezTo>
                  <a:cubicBezTo>
                    <a:pt x="52" y="6"/>
                    <a:pt x="56" y="9"/>
                    <a:pt x="56" y="14"/>
                  </a:cubicBezTo>
                  <a:cubicBezTo>
                    <a:pt x="56" y="18"/>
                    <a:pt x="52" y="22"/>
                    <a:pt x="48" y="2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81015" tIns="40507" rIns="81015" bIns="40507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551077" y="3706266"/>
            <a:ext cx="305647" cy="305644"/>
            <a:chOff x="5638883" y="5946187"/>
            <a:chExt cx="305647" cy="305644"/>
          </a:xfrm>
        </p:grpSpPr>
        <p:grpSp>
          <p:nvGrpSpPr>
            <p:cNvPr id="70" name="组合 69"/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2" name="椭圆 71"/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>
                <a:solidFill>
                  <a:schemeClr val="bg1"/>
                </a:solidFill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1" name="Freeform 6"/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avLst/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211960" y="3706266"/>
            <a:ext cx="305647" cy="305644"/>
            <a:chOff x="4299766" y="5946187"/>
            <a:chExt cx="305647" cy="305644"/>
          </a:xfrm>
        </p:grpSpPr>
        <p:grpSp>
          <p:nvGrpSpPr>
            <p:cNvPr id="75" name="组合 74"/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>
                <a:solidFill>
                  <a:schemeClr val="bg1"/>
                </a:solidFill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6" name="Freeform 45"/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avLst/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81015" tIns="40507" rIns="81015" bIns="40507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652584" y="3706266"/>
            <a:ext cx="305647" cy="305644"/>
            <a:chOff x="4740390" y="5946187"/>
            <a:chExt cx="305647" cy="305644"/>
          </a:xfrm>
        </p:grpSpPr>
        <p:grpSp>
          <p:nvGrpSpPr>
            <p:cNvPr id="80" name="组合 79"/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82" name="椭圆 81"/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>
                <a:solidFill>
                  <a:schemeClr val="bg1"/>
                </a:solidFill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1" name="Freeform 39"/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avLst/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8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81015" tIns="40507" rIns="81015" bIns="40507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84" name="直接连接符 83"/>
          <p:cNvCxnSpPr/>
          <p:nvPr/>
        </p:nvCxnSpPr>
        <p:spPr>
          <a:xfrm>
            <a:off x="4186588" y="2912153"/>
            <a:ext cx="388099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3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3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1" dur="3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2" dur="3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5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6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9" dur="3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0" dur="3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3" dur="3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4" dur="3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3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 tmFilter="0,0; .5, 1; 1, 1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41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8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4" dur="8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5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/>
          <p:bldP spid="61" grpId="0"/>
          <p:bldP spid="62" grpId="0"/>
          <p:bldP spid="6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3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 tmFilter="0,0; .5, 1; 1, 1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41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8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4" dur="8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5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/>
          <p:bldP spid="61" grpId="0"/>
          <p:bldP spid="62" grpId="0"/>
          <p:bldP spid="63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77" y="1131590"/>
            <a:ext cx="2773991" cy="3464948"/>
          </a:xfrm>
          <a:prstGeom prst="rect">
            <a:avLst/>
          </a:prstGeom>
        </p:spPr>
      </p:pic>
      <p:sp>
        <p:nvSpPr>
          <p:cNvPr id="57" name="斜纹 56"/>
          <p:cNvSpPr/>
          <p:nvPr/>
        </p:nvSpPr>
        <p:spPr>
          <a:xfrm>
            <a:off x="511612" y="1100634"/>
            <a:ext cx="359773" cy="359773"/>
          </a:xfrm>
          <a:prstGeom prst="diagStrip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itchFamily="34" charset="-122"/>
            </a:endParaRPr>
          </a:p>
        </p:txBody>
      </p:sp>
      <p:sp>
        <p:nvSpPr>
          <p:cNvPr id="58" name="斜纹 57"/>
          <p:cNvSpPr/>
          <p:nvPr/>
        </p:nvSpPr>
        <p:spPr>
          <a:xfrm rot="10800000">
            <a:off x="3005014" y="4263457"/>
            <a:ext cx="359773" cy="359773"/>
          </a:xfrm>
          <a:prstGeom prst="diagStrip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3851920" y="1164846"/>
            <a:ext cx="1172844" cy="902720"/>
            <a:chOff x="5027106" y="2345385"/>
            <a:chExt cx="1172844" cy="902720"/>
          </a:xfrm>
        </p:grpSpPr>
        <p:grpSp>
          <p:nvGrpSpPr>
            <p:cNvPr id="60" name="组合 59"/>
            <p:cNvGrpSpPr/>
            <p:nvPr/>
          </p:nvGrpSpPr>
          <p:grpSpPr>
            <a:xfrm rot="5400000">
              <a:off x="5162168" y="2210323"/>
              <a:ext cx="902720" cy="1172844"/>
              <a:chOff x="4020870" y="2194485"/>
              <a:chExt cx="1102258" cy="143209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2" name="等腰三角形 43"/>
              <p:cNvSpPr/>
              <p:nvPr/>
            </p:nvSpPr>
            <p:spPr>
              <a:xfrm>
                <a:off x="4020870" y="2194485"/>
                <a:ext cx="1102258" cy="1432090"/>
              </a:xfrm>
              <a:custGeom>
                <a:avLst/>
                <a:gdLst/>
                <a:ahLst/>
                <a:cxnLst/>
                <a:rect l="l" t="t" r="r" b="b"/>
                <a:pathLst>
                  <a:path w="1102258" h="1432090">
                    <a:moveTo>
                      <a:pt x="761620" y="431870"/>
                    </a:moveTo>
                    <a:lnTo>
                      <a:pt x="856659" y="621949"/>
                    </a:lnTo>
                    <a:lnTo>
                      <a:pt x="234710" y="621949"/>
                    </a:lnTo>
                    <a:lnTo>
                      <a:pt x="325695" y="439980"/>
                    </a:lnTo>
                    <a:cubicBezTo>
                      <a:pt x="163858" y="520416"/>
                      <a:pt x="53779" y="687834"/>
                      <a:pt x="53779" y="880961"/>
                    </a:cubicBezTo>
                    <a:cubicBezTo>
                      <a:pt x="53779" y="1155639"/>
                      <a:pt x="276450" y="1378310"/>
                      <a:pt x="551128" y="1378310"/>
                    </a:cubicBezTo>
                    <a:cubicBezTo>
                      <a:pt x="825806" y="1378310"/>
                      <a:pt x="1048477" y="1155639"/>
                      <a:pt x="1048477" y="880961"/>
                    </a:cubicBezTo>
                    <a:cubicBezTo>
                      <a:pt x="1048477" y="681767"/>
                      <a:pt x="931374" y="509923"/>
                      <a:pt x="761620" y="431870"/>
                    </a:cubicBezTo>
                    <a:close/>
                    <a:moveTo>
                      <a:pt x="545685" y="0"/>
                    </a:moveTo>
                    <a:lnTo>
                      <a:pt x="726120" y="360871"/>
                    </a:lnTo>
                    <a:cubicBezTo>
                      <a:pt x="945108" y="431845"/>
                      <a:pt x="1102258" y="638051"/>
                      <a:pt x="1102258" y="880961"/>
                    </a:cubicBezTo>
                    <a:cubicBezTo>
                      <a:pt x="1102258" y="1185341"/>
                      <a:pt x="855509" y="1432090"/>
                      <a:pt x="551129" y="1432090"/>
                    </a:cubicBezTo>
                    <a:cubicBezTo>
                      <a:pt x="246749" y="1432090"/>
                      <a:pt x="0" y="1185341"/>
                      <a:pt x="0" y="880961"/>
                    </a:cubicBezTo>
                    <a:cubicBezTo>
                      <a:pt x="0" y="642821"/>
                      <a:pt x="151038" y="439958"/>
                      <a:pt x="363249" y="36487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</a:endParaRPr>
              </a:p>
            </p:txBody>
          </p:sp>
          <p:sp>
            <p:nvSpPr>
              <p:cNvPr id="63" name="等腰三角形 42"/>
              <p:cNvSpPr/>
              <p:nvPr/>
            </p:nvSpPr>
            <p:spPr>
              <a:xfrm>
                <a:off x="4044926" y="2251926"/>
                <a:ext cx="1054141" cy="1350591"/>
              </a:xfrm>
              <a:custGeom>
                <a:avLst/>
                <a:gdLst/>
                <a:ahLst/>
                <a:cxnLst/>
                <a:rect l="l" t="t" r="r" b="b"/>
                <a:pathLst>
                  <a:path w="1054142" h="1350592">
                    <a:moveTo>
                      <a:pt x="521627" y="0"/>
                    </a:moveTo>
                    <a:lnTo>
                      <a:pt x="682907" y="322559"/>
                    </a:lnTo>
                    <a:cubicBezTo>
                      <a:pt x="898294" y="386795"/>
                      <a:pt x="1054142" y="586958"/>
                      <a:pt x="1054142" y="823521"/>
                    </a:cubicBezTo>
                    <a:cubicBezTo>
                      <a:pt x="1054142" y="1114614"/>
                      <a:pt x="818164" y="1350592"/>
                      <a:pt x="527071" y="1350592"/>
                    </a:cubicBezTo>
                    <a:cubicBezTo>
                      <a:pt x="235978" y="1350592"/>
                      <a:pt x="0" y="1114614"/>
                      <a:pt x="0" y="823521"/>
                    </a:cubicBezTo>
                    <a:cubicBezTo>
                      <a:pt x="0" y="591722"/>
                      <a:pt x="149634" y="394871"/>
                      <a:pt x="358347" y="32656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43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4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</a:endParaRPr>
              </a:p>
            </p:txBody>
          </p:sp>
        </p:grpSp>
        <p:sp>
          <p:nvSpPr>
            <p:cNvPr id="61" name="TextBox 33"/>
            <p:cNvSpPr>
              <a:spLocks noChangeArrowheads="1"/>
            </p:cNvSpPr>
            <p:nvPr/>
          </p:nvSpPr>
          <p:spPr bwMode="auto">
            <a:xfrm>
              <a:off x="5141166" y="2640364"/>
              <a:ext cx="6788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200" b="1" dirty="0">
                  <a:solidFill>
                    <a:srgbClr val="7030A0"/>
                  </a:solidFill>
                  <a:latin typeface="微软雅黑" pitchFamily="34" charset="-122"/>
                  <a:ea typeface="微软雅黑" pitchFamily="34" charset="-122"/>
                </a:rPr>
                <a:t>专业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044683" y="1147646"/>
            <a:ext cx="1172844" cy="902720"/>
            <a:chOff x="5027106" y="2345385"/>
            <a:chExt cx="1172844" cy="902720"/>
          </a:xfrm>
        </p:grpSpPr>
        <p:grpSp>
          <p:nvGrpSpPr>
            <p:cNvPr id="65" name="组合 64"/>
            <p:cNvGrpSpPr/>
            <p:nvPr/>
          </p:nvGrpSpPr>
          <p:grpSpPr>
            <a:xfrm rot="5400000">
              <a:off x="5162168" y="2210323"/>
              <a:ext cx="902720" cy="1172844"/>
              <a:chOff x="4020870" y="2194485"/>
              <a:chExt cx="1102258" cy="143209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7" name="等腰三角形 43"/>
              <p:cNvSpPr/>
              <p:nvPr/>
            </p:nvSpPr>
            <p:spPr>
              <a:xfrm>
                <a:off x="4020870" y="2194485"/>
                <a:ext cx="1102258" cy="1432090"/>
              </a:xfrm>
              <a:custGeom>
                <a:avLst/>
                <a:gdLst/>
                <a:ahLst/>
                <a:cxnLst/>
                <a:rect l="l" t="t" r="r" b="b"/>
                <a:pathLst>
                  <a:path w="1102258" h="1432090">
                    <a:moveTo>
                      <a:pt x="761620" y="431870"/>
                    </a:moveTo>
                    <a:lnTo>
                      <a:pt x="856659" y="621949"/>
                    </a:lnTo>
                    <a:lnTo>
                      <a:pt x="234710" y="621949"/>
                    </a:lnTo>
                    <a:lnTo>
                      <a:pt x="325695" y="439980"/>
                    </a:lnTo>
                    <a:cubicBezTo>
                      <a:pt x="163858" y="520416"/>
                      <a:pt x="53779" y="687834"/>
                      <a:pt x="53779" y="880961"/>
                    </a:cubicBezTo>
                    <a:cubicBezTo>
                      <a:pt x="53779" y="1155639"/>
                      <a:pt x="276450" y="1378310"/>
                      <a:pt x="551128" y="1378310"/>
                    </a:cubicBezTo>
                    <a:cubicBezTo>
                      <a:pt x="825806" y="1378310"/>
                      <a:pt x="1048477" y="1155639"/>
                      <a:pt x="1048477" y="880961"/>
                    </a:cubicBezTo>
                    <a:cubicBezTo>
                      <a:pt x="1048477" y="681767"/>
                      <a:pt x="931374" y="509923"/>
                      <a:pt x="761620" y="431870"/>
                    </a:cubicBezTo>
                    <a:close/>
                    <a:moveTo>
                      <a:pt x="545685" y="0"/>
                    </a:moveTo>
                    <a:lnTo>
                      <a:pt x="726120" y="360871"/>
                    </a:lnTo>
                    <a:cubicBezTo>
                      <a:pt x="945108" y="431845"/>
                      <a:pt x="1102258" y="638051"/>
                      <a:pt x="1102258" y="880961"/>
                    </a:cubicBezTo>
                    <a:cubicBezTo>
                      <a:pt x="1102258" y="1185341"/>
                      <a:pt x="855509" y="1432090"/>
                      <a:pt x="551129" y="1432090"/>
                    </a:cubicBezTo>
                    <a:cubicBezTo>
                      <a:pt x="246749" y="1432090"/>
                      <a:pt x="0" y="1185341"/>
                      <a:pt x="0" y="880961"/>
                    </a:cubicBezTo>
                    <a:cubicBezTo>
                      <a:pt x="0" y="642821"/>
                      <a:pt x="151038" y="439958"/>
                      <a:pt x="363249" y="36487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</a:endParaRPr>
              </a:p>
            </p:txBody>
          </p:sp>
          <p:sp>
            <p:nvSpPr>
              <p:cNvPr id="68" name="等腰三角形 42"/>
              <p:cNvSpPr/>
              <p:nvPr/>
            </p:nvSpPr>
            <p:spPr>
              <a:xfrm>
                <a:off x="4044926" y="2251926"/>
                <a:ext cx="1054141" cy="1350591"/>
              </a:xfrm>
              <a:custGeom>
                <a:avLst/>
                <a:gdLst/>
                <a:ahLst/>
                <a:cxnLst/>
                <a:rect l="l" t="t" r="r" b="b"/>
                <a:pathLst>
                  <a:path w="1054142" h="1350592">
                    <a:moveTo>
                      <a:pt x="521627" y="0"/>
                    </a:moveTo>
                    <a:lnTo>
                      <a:pt x="682907" y="322559"/>
                    </a:lnTo>
                    <a:cubicBezTo>
                      <a:pt x="898294" y="386795"/>
                      <a:pt x="1054142" y="586958"/>
                      <a:pt x="1054142" y="823521"/>
                    </a:cubicBezTo>
                    <a:cubicBezTo>
                      <a:pt x="1054142" y="1114614"/>
                      <a:pt x="818164" y="1350592"/>
                      <a:pt x="527071" y="1350592"/>
                    </a:cubicBezTo>
                    <a:cubicBezTo>
                      <a:pt x="235978" y="1350592"/>
                      <a:pt x="0" y="1114614"/>
                      <a:pt x="0" y="823521"/>
                    </a:cubicBezTo>
                    <a:cubicBezTo>
                      <a:pt x="0" y="591722"/>
                      <a:pt x="149634" y="394871"/>
                      <a:pt x="358347" y="32656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43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4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</a:endParaRPr>
              </a:p>
            </p:txBody>
          </p:sp>
        </p:grpSp>
        <p:sp>
          <p:nvSpPr>
            <p:cNvPr id="66" name="TextBox 33"/>
            <p:cNvSpPr>
              <a:spLocks noChangeArrowheads="1"/>
            </p:cNvSpPr>
            <p:nvPr/>
          </p:nvSpPr>
          <p:spPr bwMode="auto">
            <a:xfrm>
              <a:off x="5141166" y="2640364"/>
              <a:ext cx="6788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200" b="1" dirty="0">
                  <a:solidFill>
                    <a:srgbClr val="7030A0"/>
                  </a:solidFill>
                  <a:latin typeface="微软雅黑" pitchFamily="34" charset="-122"/>
                  <a:ea typeface="微软雅黑" pitchFamily="34" charset="-122"/>
                </a:rPr>
                <a:t>年轻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211512" y="1177742"/>
            <a:ext cx="1172844" cy="902720"/>
            <a:chOff x="5027106" y="2345385"/>
            <a:chExt cx="1172844" cy="902720"/>
          </a:xfrm>
        </p:grpSpPr>
        <p:grpSp>
          <p:nvGrpSpPr>
            <p:cNvPr id="70" name="组合 69"/>
            <p:cNvGrpSpPr/>
            <p:nvPr/>
          </p:nvGrpSpPr>
          <p:grpSpPr>
            <a:xfrm rot="5400000">
              <a:off x="5162168" y="2210323"/>
              <a:ext cx="902720" cy="1172844"/>
              <a:chOff x="4020870" y="2194485"/>
              <a:chExt cx="1102258" cy="143209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2" name="等腰三角形 43"/>
              <p:cNvSpPr/>
              <p:nvPr/>
            </p:nvSpPr>
            <p:spPr>
              <a:xfrm>
                <a:off x="4020870" y="2194485"/>
                <a:ext cx="1102258" cy="1432090"/>
              </a:xfrm>
              <a:custGeom>
                <a:avLst/>
                <a:gdLst/>
                <a:ahLst/>
                <a:cxnLst/>
                <a:rect l="l" t="t" r="r" b="b"/>
                <a:pathLst>
                  <a:path w="1102258" h="1432090">
                    <a:moveTo>
                      <a:pt x="761620" y="431870"/>
                    </a:moveTo>
                    <a:lnTo>
                      <a:pt x="856659" y="621949"/>
                    </a:lnTo>
                    <a:lnTo>
                      <a:pt x="234710" y="621949"/>
                    </a:lnTo>
                    <a:lnTo>
                      <a:pt x="325695" y="439980"/>
                    </a:lnTo>
                    <a:cubicBezTo>
                      <a:pt x="163858" y="520416"/>
                      <a:pt x="53779" y="687834"/>
                      <a:pt x="53779" y="880961"/>
                    </a:cubicBezTo>
                    <a:cubicBezTo>
                      <a:pt x="53779" y="1155639"/>
                      <a:pt x="276450" y="1378310"/>
                      <a:pt x="551128" y="1378310"/>
                    </a:cubicBezTo>
                    <a:cubicBezTo>
                      <a:pt x="825806" y="1378310"/>
                      <a:pt x="1048477" y="1155639"/>
                      <a:pt x="1048477" y="880961"/>
                    </a:cubicBezTo>
                    <a:cubicBezTo>
                      <a:pt x="1048477" y="681767"/>
                      <a:pt x="931374" y="509923"/>
                      <a:pt x="761620" y="431870"/>
                    </a:cubicBezTo>
                    <a:close/>
                    <a:moveTo>
                      <a:pt x="545685" y="0"/>
                    </a:moveTo>
                    <a:lnTo>
                      <a:pt x="726120" y="360871"/>
                    </a:lnTo>
                    <a:cubicBezTo>
                      <a:pt x="945108" y="431845"/>
                      <a:pt x="1102258" y="638051"/>
                      <a:pt x="1102258" y="880961"/>
                    </a:cubicBezTo>
                    <a:cubicBezTo>
                      <a:pt x="1102258" y="1185341"/>
                      <a:pt x="855509" y="1432090"/>
                      <a:pt x="551129" y="1432090"/>
                    </a:cubicBezTo>
                    <a:cubicBezTo>
                      <a:pt x="246749" y="1432090"/>
                      <a:pt x="0" y="1185341"/>
                      <a:pt x="0" y="880961"/>
                    </a:cubicBezTo>
                    <a:cubicBezTo>
                      <a:pt x="0" y="642821"/>
                      <a:pt x="151038" y="439958"/>
                      <a:pt x="363249" y="36487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</a:endParaRPr>
              </a:p>
            </p:txBody>
          </p:sp>
          <p:sp>
            <p:nvSpPr>
              <p:cNvPr id="73" name="等腰三角形 42"/>
              <p:cNvSpPr/>
              <p:nvPr/>
            </p:nvSpPr>
            <p:spPr>
              <a:xfrm>
                <a:off x="4044926" y="2251926"/>
                <a:ext cx="1054141" cy="1350591"/>
              </a:xfrm>
              <a:custGeom>
                <a:avLst/>
                <a:gdLst/>
                <a:ahLst/>
                <a:cxnLst/>
                <a:rect l="l" t="t" r="r" b="b"/>
                <a:pathLst>
                  <a:path w="1054142" h="1350592">
                    <a:moveTo>
                      <a:pt x="521627" y="0"/>
                    </a:moveTo>
                    <a:lnTo>
                      <a:pt x="682907" y="322559"/>
                    </a:lnTo>
                    <a:cubicBezTo>
                      <a:pt x="898294" y="386795"/>
                      <a:pt x="1054142" y="586958"/>
                      <a:pt x="1054142" y="823521"/>
                    </a:cubicBezTo>
                    <a:cubicBezTo>
                      <a:pt x="1054142" y="1114614"/>
                      <a:pt x="818164" y="1350592"/>
                      <a:pt x="527071" y="1350592"/>
                    </a:cubicBezTo>
                    <a:cubicBezTo>
                      <a:pt x="235978" y="1350592"/>
                      <a:pt x="0" y="1114614"/>
                      <a:pt x="0" y="823521"/>
                    </a:cubicBezTo>
                    <a:cubicBezTo>
                      <a:pt x="0" y="591722"/>
                      <a:pt x="149634" y="394871"/>
                      <a:pt x="358347" y="32656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43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4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</a:endParaRPr>
              </a:p>
            </p:txBody>
          </p:sp>
        </p:grpSp>
        <p:sp>
          <p:nvSpPr>
            <p:cNvPr id="71" name="TextBox 33"/>
            <p:cNvSpPr>
              <a:spLocks noChangeArrowheads="1"/>
            </p:cNvSpPr>
            <p:nvPr/>
          </p:nvSpPr>
          <p:spPr bwMode="auto">
            <a:xfrm>
              <a:off x="5046808" y="2656266"/>
              <a:ext cx="84249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7030A0"/>
                  </a:solidFill>
                  <a:latin typeface="微软雅黑" pitchFamily="34" charset="-122"/>
                  <a:ea typeface="微软雅黑" pitchFamily="34" charset="-122"/>
                </a:rPr>
                <a:t>有梦想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385411" y="1189305"/>
            <a:ext cx="1172844" cy="902720"/>
            <a:chOff x="5027106" y="2345385"/>
            <a:chExt cx="1172844" cy="902720"/>
          </a:xfrm>
        </p:grpSpPr>
        <p:grpSp>
          <p:nvGrpSpPr>
            <p:cNvPr id="75" name="组合 74"/>
            <p:cNvGrpSpPr/>
            <p:nvPr/>
          </p:nvGrpSpPr>
          <p:grpSpPr>
            <a:xfrm rot="5400000">
              <a:off x="5162168" y="2210323"/>
              <a:ext cx="902720" cy="1172844"/>
              <a:chOff x="4020870" y="2194485"/>
              <a:chExt cx="1102258" cy="143209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7" name="等腰三角形 43"/>
              <p:cNvSpPr/>
              <p:nvPr/>
            </p:nvSpPr>
            <p:spPr>
              <a:xfrm>
                <a:off x="4020870" y="2194485"/>
                <a:ext cx="1102258" cy="1432090"/>
              </a:xfrm>
              <a:custGeom>
                <a:avLst/>
                <a:gdLst/>
                <a:ahLst/>
                <a:cxnLst/>
                <a:rect l="l" t="t" r="r" b="b"/>
                <a:pathLst>
                  <a:path w="1102258" h="1432090">
                    <a:moveTo>
                      <a:pt x="761620" y="431870"/>
                    </a:moveTo>
                    <a:lnTo>
                      <a:pt x="856659" y="621949"/>
                    </a:lnTo>
                    <a:lnTo>
                      <a:pt x="234710" y="621949"/>
                    </a:lnTo>
                    <a:lnTo>
                      <a:pt x="325695" y="439980"/>
                    </a:lnTo>
                    <a:cubicBezTo>
                      <a:pt x="163858" y="520416"/>
                      <a:pt x="53779" y="687834"/>
                      <a:pt x="53779" y="880961"/>
                    </a:cubicBezTo>
                    <a:cubicBezTo>
                      <a:pt x="53779" y="1155639"/>
                      <a:pt x="276450" y="1378310"/>
                      <a:pt x="551128" y="1378310"/>
                    </a:cubicBezTo>
                    <a:cubicBezTo>
                      <a:pt x="825806" y="1378310"/>
                      <a:pt x="1048477" y="1155639"/>
                      <a:pt x="1048477" y="880961"/>
                    </a:cubicBezTo>
                    <a:cubicBezTo>
                      <a:pt x="1048477" y="681767"/>
                      <a:pt x="931374" y="509923"/>
                      <a:pt x="761620" y="431870"/>
                    </a:cubicBezTo>
                    <a:close/>
                    <a:moveTo>
                      <a:pt x="545685" y="0"/>
                    </a:moveTo>
                    <a:lnTo>
                      <a:pt x="726120" y="360871"/>
                    </a:lnTo>
                    <a:cubicBezTo>
                      <a:pt x="945108" y="431845"/>
                      <a:pt x="1102258" y="638051"/>
                      <a:pt x="1102258" y="880961"/>
                    </a:cubicBezTo>
                    <a:cubicBezTo>
                      <a:pt x="1102258" y="1185341"/>
                      <a:pt x="855509" y="1432090"/>
                      <a:pt x="551129" y="1432090"/>
                    </a:cubicBezTo>
                    <a:cubicBezTo>
                      <a:pt x="246749" y="1432090"/>
                      <a:pt x="0" y="1185341"/>
                      <a:pt x="0" y="880961"/>
                    </a:cubicBezTo>
                    <a:cubicBezTo>
                      <a:pt x="0" y="642821"/>
                      <a:pt x="151038" y="439958"/>
                      <a:pt x="363249" y="36487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</a:endParaRPr>
              </a:p>
            </p:txBody>
          </p:sp>
          <p:sp>
            <p:nvSpPr>
              <p:cNvPr id="78" name="等腰三角形 42"/>
              <p:cNvSpPr/>
              <p:nvPr/>
            </p:nvSpPr>
            <p:spPr>
              <a:xfrm>
                <a:off x="4044928" y="2251928"/>
                <a:ext cx="1054139" cy="1350591"/>
              </a:xfrm>
              <a:custGeom>
                <a:avLst/>
                <a:gdLst/>
                <a:ahLst/>
                <a:cxnLst/>
                <a:rect l="l" t="t" r="r" b="b"/>
                <a:pathLst>
                  <a:path w="1054142" h="1350592">
                    <a:moveTo>
                      <a:pt x="521627" y="0"/>
                    </a:moveTo>
                    <a:lnTo>
                      <a:pt x="682907" y="322559"/>
                    </a:lnTo>
                    <a:cubicBezTo>
                      <a:pt x="898294" y="386795"/>
                      <a:pt x="1054142" y="586958"/>
                      <a:pt x="1054142" y="823521"/>
                    </a:cubicBezTo>
                    <a:cubicBezTo>
                      <a:pt x="1054142" y="1114614"/>
                      <a:pt x="818164" y="1350592"/>
                      <a:pt x="527071" y="1350592"/>
                    </a:cubicBezTo>
                    <a:cubicBezTo>
                      <a:pt x="235978" y="1350592"/>
                      <a:pt x="0" y="1114614"/>
                      <a:pt x="0" y="823521"/>
                    </a:cubicBezTo>
                    <a:cubicBezTo>
                      <a:pt x="0" y="591722"/>
                      <a:pt x="149634" y="394871"/>
                      <a:pt x="358347" y="32656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43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4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</a:endParaRPr>
              </a:p>
            </p:txBody>
          </p:sp>
        </p:grpSp>
        <p:sp>
          <p:nvSpPr>
            <p:cNvPr id="76" name="TextBox 33"/>
            <p:cNvSpPr>
              <a:spLocks noChangeArrowheads="1"/>
            </p:cNvSpPr>
            <p:nvPr/>
          </p:nvSpPr>
          <p:spPr bwMode="auto">
            <a:xfrm>
              <a:off x="5067079" y="2658244"/>
              <a:ext cx="7882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7030A0"/>
                  </a:solidFill>
                  <a:latin typeface="微软雅黑" pitchFamily="34" charset="-122"/>
                  <a:ea typeface="微软雅黑" pitchFamily="34" charset="-122"/>
                </a:rPr>
                <a:t>行动力</a:t>
              </a: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</p:spTree>
  </p:cSld>
  <p:clrMapOvr>
    <a:masterClrMapping/>
  </p:clrMapOvr>
  <p:transition spd="slow" advClick="0" advTm="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accel="58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9" dur="1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0" dur="1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58000" fill="hold" nodeType="withEffect" p14:presetBounceEnd="5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3" dur="1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4" dur="1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58000" fill="hold" nodeType="withEffect" p14:presetBounceEnd="5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7" dur="1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8" dur="1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58000" fill="hold" nodeType="withEffect" p14:presetBounceEnd="58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1" dur="1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2" dur="1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58" grpId="0" animBg="1"/>
          <p:bldP spid="7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58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58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5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/>
          <p:bldP spid="57" grpId="0" animBg="1"/>
          <p:bldP spid="58" grpId="0" animBg="1"/>
          <p:bldP spid="7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3405330" y="51470"/>
            <a:ext cx="2352980" cy="235298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</p:grpSp>
      <p:sp>
        <p:nvSpPr>
          <p:cNvPr id="6" name="椭圆 5"/>
          <p:cNvSpPr/>
          <p:nvPr/>
        </p:nvSpPr>
        <p:spPr>
          <a:xfrm>
            <a:off x="4834454" y="1675031"/>
            <a:ext cx="274777" cy="27477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538120" y="1793370"/>
            <a:ext cx="137389" cy="1373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344435" y="1672186"/>
            <a:ext cx="137389" cy="1373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816501" y="1542715"/>
            <a:ext cx="250454" cy="2504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117724" y="1517363"/>
            <a:ext cx="274777" cy="27477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352550" y="1803877"/>
            <a:ext cx="137389" cy="1373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488222" y="1618831"/>
            <a:ext cx="322151" cy="3221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539618" y="1614644"/>
            <a:ext cx="274777" cy="27477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203848" y="1806133"/>
            <a:ext cx="137389" cy="1373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054540" y="1491630"/>
            <a:ext cx="274777" cy="27477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972835" y="1727964"/>
            <a:ext cx="137389" cy="1373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920093" y="1803877"/>
            <a:ext cx="137389" cy="1373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575011" y="342404"/>
            <a:ext cx="23529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340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kern="0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   期中考</a:t>
            </a:r>
            <a:endParaRPr lang="en-US" altLang="zh-CN" sz="3200" kern="0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marR="0" lvl="0" indent="0" defTabSz="9340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kern="0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成绩表统计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6282140" y="2428106"/>
            <a:ext cx="1602228" cy="1359398"/>
            <a:chOff x="9224782" y="2628163"/>
            <a:chExt cx="2397222" cy="2093640"/>
          </a:xfrm>
        </p:grpSpPr>
        <p:grpSp>
          <p:nvGrpSpPr>
            <p:cNvPr id="78" name="组合 77"/>
            <p:cNvGrpSpPr/>
            <p:nvPr/>
          </p:nvGrpSpPr>
          <p:grpSpPr>
            <a:xfrm>
              <a:off x="9224782" y="2628163"/>
              <a:ext cx="2397222" cy="2093640"/>
              <a:chOff x="9224782" y="2628163"/>
              <a:chExt cx="2397222" cy="2093640"/>
            </a:xfrm>
          </p:grpSpPr>
          <p:grpSp>
            <p:nvGrpSpPr>
              <p:cNvPr id="80" name="组合 79"/>
              <p:cNvGrpSpPr/>
              <p:nvPr/>
            </p:nvGrpSpPr>
            <p:grpSpPr>
              <a:xfrm>
                <a:off x="9224782" y="2628163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82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3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81" name="Freeform 7"/>
              <p:cNvSpPr/>
              <p:nvPr/>
            </p:nvSpPr>
            <p:spPr bwMode="auto">
              <a:xfrm>
                <a:off x="9536465" y="2872113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rgbClr val="7030A0"/>
              </a:solidFill>
              <a:ln w="7938" cap="flat">
                <a:noFill/>
                <a:prstDash val="solid"/>
                <a:miter lim="800000"/>
              </a:ln>
              <a:effectLst>
                <a:innerShdw blurRad="152400">
                  <a:schemeClr val="tx1">
                    <a:lumMod val="65000"/>
                    <a:lumOff val="35000"/>
                    <a:alpha val="41000"/>
                  </a:schemeClr>
                </a:inn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9" name="TextBox 78"/>
            <p:cNvSpPr txBox="1"/>
            <p:nvPr/>
          </p:nvSpPr>
          <p:spPr>
            <a:xfrm>
              <a:off x="9918251" y="3180762"/>
              <a:ext cx="1010287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DFGothic-EB" pitchFamily="1" charset="-128"/>
                  <a:ea typeface="DFGothic-EB" pitchFamily="1" charset="-128"/>
                </a:rPr>
                <a:t>05</a:t>
              </a:r>
              <a:endParaRPr lang="zh-CN" altLang="en-US" sz="3600" dirty="0">
                <a:solidFill>
                  <a:schemeClr val="bg1"/>
                </a:solidFill>
                <a:latin typeface="DFGothic-EB" pitchFamily="1" charset="-128"/>
                <a:ea typeface="DFGothic-EB" pitchFamily="1" charset="-128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828211" y="2434969"/>
            <a:ext cx="1602228" cy="1359398"/>
            <a:chOff x="5553262" y="2638733"/>
            <a:chExt cx="2397222" cy="2093640"/>
          </a:xfrm>
        </p:grpSpPr>
        <p:grpSp>
          <p:nvGrpSpPr>
            <p:cNvPr id="85" name="组合 84"/>
            <p:cNvGrpSpPr/>
            <p:nvPr/>
          </p:nvGrpSpPr>
          <p:grpSpPr>
            <a:xfrm>
              <a:off x="5553262" y="2638733"/>
              <a:ext cx="2397222" cy="2093640"/>
              <a:chOff x="5553262" y="2638733"/>
              <a:chExt cx="2397222" cy="2093640"/>
            </a:xfrm>
          </p:grpSpPr>
          <p:grpSp>
            <p:nvGrpSpPr>
              <p:cNvPr id="87" name="组合 86"/>
              <p:cNvGrpSpPr/>
              <p:nvPr/>
            </p:nvGrpSpPr>
            <p:grpSpPr>
              <a:xfrm>
                <a:off x="5553262" y="2638733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89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0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88" name="Freeform 7"/>
              <p:cNvSpPr/>
              <p:nvPr/>
            </p:nvSpPr>
            <p:spPr bwMode="auto">
              <a:xfrm>
                <a:off x="5864945" y="2882683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rgbClr val="7030A0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86" name="TextBox 85"/>
            <p:cNvSpPr txBox="1"/>
            <p:nvPr/>
          </p:nvSpPr>
          <p:spPr>
            <a:xfrm>
              <a:off x="6259489" y="3110169"/>
              <a:ext cx="1010287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DFGothic-EB" pitchFamily="1" charset="-128"/>
                  <a:ea typeface="DFGothic-EB" pitchFamily="1" charset="-128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DFGothic-EB" pitchFamily="1" charset="-128"/>
                <a:ea typeface="DFGothic-EB" pitchFamily="1" charset="-128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1374350" y="2446213"/>
            <a:ext cx="1602228" cy="1359398"/>
            <a:chOff x="1881842" y="2656049"/>
            <a:chExt cx="2397222" cy="2093640"/>
          </a:xfrm>
        </p:grpSpPr>
        <p:grpSp>
          <p:nvGrpSpPr>
            <p:cNvPr id="92" name="组合 91"/>
            <p:cNvGrpSpPr/>
            <p:nvPr/>
          </p:nvGrpSpPr>
          <p:grpSpPr>
            <a:xfrm>
              <a:off x="1881842" y="2656049"/>
              <a:ext cx="2397222" cy="2093640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95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chemeClr val="bg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93" name="Freeform 7"/>
            <p:cNvSpPr/>
            <p:nvPr/>
          </p:nvSpPr>
          <p:spPr bwMode="auto">
            <a:xfrm>
              <a:off x="2193523" y="2932555"/>
              <a:ext cx="1773860" cy="1540629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rgbClr val="7030A0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575311" y="3250047"/>
              <a:ext cx="1010287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DFGothic-EB" pitchFamily="1" charset="-128"/>
                  <a:ea typeface="DFGothic-EB" pitchFamily="1" charset="-128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DFGothic-EB" pitchFamily="1" charset="-128"/>
                <a:ea typeface="DFGothic-EB" pitchFamily="1" charset="-128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2604216" y="3125911"/>
            <a:ext cx="1602228" cy="1359398"/>
            <a:chOff x="3721944" y="3702869"/>
            <a:chExt cx="2397222" cy="2093640"/>
          </a:xfrm>
        </p:grpSpPr>
        <p:grpSp>
          <p:nvGrpSpPr>
            <p:cNvPr id="98" name="组合 97"/>
            <p:cNvGrpSpPr/>
            <p:nvPr/>
          </p:nvGrpSpPr>
          <p:grpSpPr>
            <a:xfrm>
              <a:off x="3721944" y="3702869"/>
              <a:ext cx="2397222" cy="2093640"/>
              <a:chOff x="3721944" y="3702869"/>
              <a:chExt cx="2397222" cy="2093640"/>
            </a:xfrm>
          </p:grpSpPr>
          <p:grpSp>
            <p:nvGrpSpPr>
              <p:cNvPr id="100" name="组合 99"/>
              <p:cNvGrpSpPr/>
              <p:nvPr/>
            </p:nvGrpSpPr>
            <p:grpSpPr>
              <a:xfrm>
                <a:off x="3721944" y="3702869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102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101" name="Freeform 7"/>
              <p:cNvSpPr/>
              <p:nvPr/>
            </p:nvSpPr>
            <p:spPr bwMode="auto">
              <a:xfrm>
                <a:off x="4033627" y="3946819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rgbClr val="A568D2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99" name="TextBox 98"/>
            <p:cNvSpPr txBox="1"/>
            <p:nvPr/>
          </p:nvSpPr>
          <p:spPr>
            <a:xfrm>
              <a:off x="4382517" y="4183862"/>
              <a:ext cx="1010287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DFGothic-EB" pitchFamily="1" charset="-128"/>
                  <a:ea typeface="DFGothic-EB" pitchFamily="1" charset="-128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DFGothic-EB" pitchFamily="1" charset="-128"/>
                <a:ea typeface="DFGothic-EB" pitchFamily="1" charset="-128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5054713" y="3119104"/>
            <a:ext cx="1602228" cy="1359398"/>
            <a:chOff x="7388330" y="3692384"/>
            <a:chExt cx="2397222" cy="2093640"/>
          </a:xfrm>
        </p:grpSpPr>
        <p:grpSp>
          <p:nvGrpSpPr>
            <p:cNvPr id="105" name="组合 104"/>
            <p:cNvGrpSpPr/>
            <p:nvPr/>
          </p:nvGrpSpPr>
          <p:grpSpPr>
            <a:xfrm>
              <a:off x="7388330" y="3692384"/>
              <a:ext cx="2397222" cy="2093640"/>
              <a:chOff x="7388330" y="3692384"/>
              <a:chExt cx="2397222" cy="2093640"/>
            </a:xfrm>
          </p:grpSpPr>
          <p:grpSp>
            <p:nvGrpSpPr>
              <p:cNvPr id="107" name="组合 106"/>
              <p:cNvGrpSpPr/>
              <p:nvPr/>
            </p:nvGrpSpPr>
            <p:grpSpPr>
              <a:xfrm>
                <a:off x="7388330" y="3692384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109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0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108" name="Freeform 7"/>
              <p:cNvSpPr/>
              <p:nvPr/>
            </p:nvSpPr>
            <p:spPr bwMode="auto">
              <a:xfrm>
                <a:off x="7700013" y="3936334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rgbClr val="A568D2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8048903" y="4173377"/>
              <a:ext cx="1010287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DFGothic-EB" pitchFamily="1" charset="-128"/>
                  <a:ea typeface="DFGothic-EB" pitchFamily="1" charset="-128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DFGothic-EB" pitchFamily="1" charset="-128"/>
                <a:ea typeface="DFGothic-EB" pitchFamily="1" charset="-128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1735589" y="3921298"/>
            <a:ext cx="1027882" cy="471555"/>
            <a:chOff x="2328257" y="4927865"/>
            <a:chExt cx="1537897" cy="726254"/>
          </a:xfrm>
        </p:grpSpPr>
        <p:sp>
          <p:nvSpPr>
            <p:cNvPr id="112" name="TextBox 111"/>
            <p:cNvSpPr txBox="1"/>
            <p:nvPr/>
          </p:nvSpPr>
          <p:spPr>
            <a:xfrm>
              <a:off x="2328257" y="4927865"/>
              <a:ext cx="1537897" cy="497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提出问题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419469" y="5322308"/>
              <a:ext cx="1379772" cy="331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WORKREPORT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2955119" y="2495179"/>
            <a:ext cx="1027882" cy="446865"/>
            <a:chOff x="4246958" y="2731461"/>
            <a:chExt cx="1537897" cy="688227"/>
          </a:xfrm>
        </p:grpSpPr>
        <p:sp>
          <p:nvSpPr>
            <p:cNvPr id="115" name="TextBox 114"/>
            <p:cNvSpPr txBox="1"/>
            <p:nvPr/>
          </p:nvSpPr>
          <p:spPr>
            <a:xfrm>
              <a:off x="4246958" y="2731461"/>
              <a:ext cx="1537897" cy="517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任务分析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4335082" y="3111579"/>
              <a:ext cx="1286284" cy="308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WORKREPORT</a:t>
              </a:r>
              <a:endParaRPr lang="zh-CN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4190111" y="3954286"/>
            <a:ext cx="1027882" cy="466656"/>
            <a:chOff x="5982926" y="4927865"/>
            <a:chExt cx="1537897" cy="718707"/>
          </a:xfrm>
        </p:grpSpPr>
        <p:sp>
          <p:nvSpPr>
            <p:cNvPr id="118" name="TextBox 117"/>
            <p:cNvSpPr txBox="1"/>
            <p:nvPr/>
          </p:nvSpPr>
          <p:spPr>
            <a:xfrm>
              <a:off x="5982926" y="4927865"/>
              <a:ext cx="1537897" cy="517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任务实施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6071050" y="5338463"/>
              <a:ext cx="1286284" cy="308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WORKREPORT</a:t>
              </a:r>
              <a:endParaRPr lang="zh-CN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5356178" y="2495179"/>
            <a:ext cx="1027882" cy="446865"/>
            <a:chOff x="7839376" y="2731461"/>
            <a:chExt cx="1537897" cy="688227"/>
          </a:xfrm>
        </p:grpSpPr>
        <p:sp>
          <p:nvSpPr>
            <p:cNvPr id="121" name="TextBox 120"/>
            <p:cNvSpPr txBox="1"/>
            <p:nvPr/>
          </p:nvSpPr>
          <p:spPr>
            <a:xfrm>
              <a:off x="7839376" y="2731461"/>
              <a:ext cx="1537897" cy="497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作业展示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7947821" y="3111579"/>
              <a:ext cx="1286284" cy="308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WORKREPORT</a:t>
              </a:r>
              <a:endParaRPr lang="zh-CN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6635159" y="3954281"/>
            <a:ext cx="1027882" cy="433671"/>
            <a:chOff x="9752962" y="4978665"/>
            <a:chExt cx="1537897" cy="667908"/>
          </a:xfrm>
        </p:grpSpPr>
        <p:sp>
          <p:nvSpPr>
            <p:cNvPr id="124" name="TextBox 123"/>
            <p:cNvSpPr txBox="1"/>
            <p:nvPr/>
          </p:nvSpPr>
          <p:spPr>
            <a:xfrm>
              <a:off x="9752962" y="4978665"/>
              <a:ext cx="1537897" cy="517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评价总结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9841086" y="5338463"/>
              <a:ext cx="1286284" cy="308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WORKREPORT</a:t>
              </a:r>
              <a:endParaRPr lang="zh-CN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6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77" presetID="2" presetClass="entr" presetSubtype="3" accel="52000" fill="hold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9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0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2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83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4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3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87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8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2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91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92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3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95" dur="2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96" dur="2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42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10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47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10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10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47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10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42" presetClass="entr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20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0" dur="2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2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1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21" grpId="0"/>
          <p:bldP spid="1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6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80" presetID="2" presetClass="entr" presetSubtype="3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1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3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1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3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2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2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42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10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47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10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3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47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10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42" presetClass="entr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20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3" dur="2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2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1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21" grpId="0"/>
          <p:bldP spid="22" grpId="0"/>
          <p:bldP spid="126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77" y="1131590"/>
            <a:ext cx="2773991" cy="3464948"/>
          </a:xfrm>
          <a:prstGeom prst="rect">
            <a:avLst/>
          </a:prstGeom>
        </p:spPr>
      </p:pic>
      <p:sp>
        <p:nvSpPr>
          <p:cNvPr id="57" name="斜纹 56"/>
          <p:cNvSpPr/>
          <p:nvPr/>
        </p:nvSpPr>
        <p:spPr>
          <a:xfrm>
            <a:off x="511612" y="1100634"/>
            <a:ext cx="359773" cy="359773"/>
          </a:xfrm>
          <a:prstGeom prst="diagStrip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itchFamily="34" charset="-122"/>
            </a:endParaRPr>
          </a:p>
        </p:txBody>
      </p:sp>
      <p:sp>
        <p:nvSpPr>
          <p:cNvPr id="58" name="斜纹 57"/>
          <p:cNvSpPr/>
          <p:nvPr/>
        </p:nvSpPr>
        <p:spPr>
          <a:xfrm rot="10800000">
            <a:off x="3005014" y="4263457"/>
            <a:ext cx="359773" cy="359773"/>
          </a:xfrm>
          <a:prstGeom prst="diagStrip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3851920" y="1164846"/>
            <a:ext cx="1172844" cy="902720"/>
            <a:chOff x="5027106" y="2345385"/>
            <a:chExt cx="1172844" cy="902720"/>
          </a:xfrm>
        </p:grpSpPr>
        <p:grpSp>
          <p:nvGrpSpPr>
            <p:cNvPr id="60" name="组合 59"/>
            <p:cNvGrpSpPr/>
            <p:nvPr/>
          </p:nvGrpSpPr>
          <p:grpSpPr>
            <a:xfrm rot="5400000">
              <a:off x="5162168" y="2210323"/>
              <a:ext cx="902720" cy="1172844"/>
              <a:chOff x="4020870" y="2194485"/>
              <a:chExt cx="1102258" cy="143209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2" name="等腰三角形 43"/>
              <p:cNvSpPr/>
              <p:nvPr/>
            </p:nvSpPr>
            <p:spPr>
              <a:xfrm>
                <a:off x="4020870" y="2194485"/>
                <a:ext cx="1102258" cy="1432090"/>
              </a:xfrm>
              <a:custGeom>
                <a:avLst/>
                <a:gdLst/>
                <a:ahLst/>
                <a:cxnLst/>
                <a:rect l="l" t="t" r="r" b="b"/>
                <a:pathLst>
                  <a:path w="1102258" h="1432090">
                    <a:moveTo>
                      <a:pt x="761620" y="431870"/>
                    </a:moveTo>
                    <a:lnTo>
                      <a:pt x="856659" y="621949"/>
                    </a:lnTo>
                    <a:lnTo>
                      <a:pt x="234710" y="621949"/>
                    </a:lnTo>
                    <a:lnTo>
                      <a:pt x="325695" y="439980"/>
                    </a:lnTo>
                    <a:cubicBezTo>
                      <a:pt x="163858" y="520416"/>
                      <a:pt x="53779" y="687834"/>
                      <a:pt x="53779" y="880961"/>
                    </a:cubicBezTo>
                    <a:cubicBezTo>
                      <a:pt x="53779" y="1155639"/>
                      <a:pt x="276450" y="1378310"/>
                      <a:pt x="551128" y="1378310"/>
                    </a:cubicBezTo>
                    <a:cubicBezTo>
                      <a:pt x="825806" y="1378310"/>
                      <a:pt x="1048477" y="1155639"/>
                      <a:pt x="1048477" y="880961"/>
                    </a:cubicBezTo>
                    <a:cubicBezTo>
                      <a:pt x="1048477" y="681767"/>
                      <a:pt x="931374" y="509923"/>
                      <a:pt x="761620" y="431870"/>
                    </a:cubicBezTo>
                    <a:close/>
                    <a:moveTo>
                      <a:pt x="545685" y="0"/>
                    </a:moveTo>
                    <a:lnTo>
                      <a:pt x="726120" y="360871"/>
                    </a:lnTo>
                    <a:cubicBezTo>
                      <a:pt x="945108" y="431845"/>
                      <a:pt x="1102258" y="638051"/>
                      <a:pt x="1102258" y="880961"/>
                    </a:cubicBezTo>
                    <a:cubicBezTo>
                      <a:pt x="1102258" y="1185341"/>
                      <a:pt x="855509" y="1432090"/>
                      <a:pt x="551129" y="1432090"/>
                    </a:cubicBezTo>
                    <a:cubicBezTo>
                      <a:pt x="246749" y="1432090"/>
                      <a:pt x="0" y="1185341"/>
                      <a:pt x="0" y="880961"/>
                    </a:cubicBezTo>
                    <a:cubicBezTo>
                      <a:pt x="0" y="642821"/>
                      <a:pt x="151038" y="439958"/>
                      <a:pt x="363249" y="36487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</a:endParaRPr>
              </a:p>
            </p:txBody>
          </p:sp>
          <p:sp>
            <p:nvSpPr>
              <p:cNvPr id="63" name="等腰三角形 42"/>
              <p:cNvSpPr/>
              <p:nvPr/>
            </p:nvSpPr>
            <p:spPr>
              <a:xfrm>
                <a:off x="4044926" y="2251926"/>
                <a:ext cx="1054141" cy="1350591"/>
              </a:xfrm>
              <a:custGeom>
                <a:avLst/>
                <a:gdLst/>
                <a:ahLst/>
                <a:cxnLst/>
                <a:rect l="l" t="t" r="r" b="b"/>
                <a:pathLst>
                  <a:path w="1054142" h="1350592">
                    <a:moveTo>
                      <a:pt x="521627" y="0"/>
                    </a:moveTo>
                    <a:lnTo>
                      <a:pt x="682907" y="322559"/>
                    </a:lnTo>
                    <a:cubicBezTo>
                      <a:pt x="898294" y="386795"/>
                      <a:pt x="1054142" y="586958"/>
                      <a:pt x="1054142" y="823521"/>
                    </a:cubicBezTo>
                    <a:cubicBezTo>
                      <a:pt x="1054142" y="1114614"/>
                      <a:pt x="818164" y="1350592"/>
                      <a:pt x="527071" y="1350592"/>
                    </a:cubicBezTo>
                    <a:cubicBezTo>
                      <a:pt x="235978" y="1350592"/>
                      <a:pt x="0" y="1114614"/>
                      <a:pt x="0" y="823521"/>
                    </a:cubicBezTo>
                    <a:cubicBezTo>
                      <a:pt x="0" y="591722"/>
                      <a:pt x="149634" y="394871"/>
                      <a:pt x="358347" y="32656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43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4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</a:endParaRPr>
              </a:p>
            </p:txBody>
          </p:sp>
        </p:grpSp>
        <p:sp>
          <p:nvSpPr>
            <p:cNvPr id="61" name="TextBox 33"/>
            <p:cNvSpPr>
              <a:spLocks noChangeArrowheads="1"/>
            </p:cNvSpPr>
            <p:nvPr/>
          </p:nvSpPr>
          <p:spPr bwMode="auto">
            <a:xfrm>
              <a:off x="5141166" y="2640364"/>
              <a:ext cx="6788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200" b="1" dirty="0">
                  <a:solidFill>
                    <a:srgbClr val="7030A0"/>
                  </a:solidFill>
                  <a:latin typeface="微软雅黑" pitchFamily="34" charset="-122"/>
                  <a:ea typeface="微软雅黑" pitchFamily="34" charset="-122"/>
                </a:rPr>
                <a:t>一组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044683" y="1147646"/>
            <a:ext cx="1172844" cy="902720"/>
            <a:chOff x="5027106" y="2345385"/>
            <a:chExt cx="1172844" cy="902720"/>
          </a:xfrm>
        </p:grpSpPr>
        <p:grpSp>
          <p:nvGrpSpPr>
            <p:cNvPr id="65" name="组合 64"/>
            <p:cNvGrpSpPr/>
            <p:nvPr/>
          </p:nvGrpSpPr>
          <p:grpSpPr>
            <a:xfrm rot="5400000">
              <a:off x="5162168" y="2210323"/>
              <a:ext cx="902720" cy="1172844"/>
              <a:chOff x="4020870" y="2194485"/>
              <a:chExt cx="1102258" cy="143209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7" name="等腰三角形 43"/>
              <p:cNvSpPr/>
              <p:nvPr/>
            </p:nvSpPr>
            <p:spPr>
              <a:xfrm>
                <a:off x="4020870" y="2194485"/>
                <a:ext cx="1102258" cy="1432090"/>
              </a:xfrm>
              <a:custGeom>
                <a:avLst/>
                <a:gdLst/>
                <a:ahLst/>
                <a:cxnLst/>
                <a:rect l="l" t="t" r="r" b="b"/>
                <a:pathLst>
                  <a:path w="1102258" h="1432090">
                    <a:moveTo>
                      <a:pt x="761620" y="431870"/>
                    </a:moveTo>
                    <a:lnTo>
                      <a:pt x="856659" y="621949"/>
                    </a:lnTo>
                    <a:lnTo>
                      <a:pt x="234710" y="621949"/>
                    </a:lnTo>
                    <a:lnTo>
                      <a:pt x="325695" y="439980"/>
                    </a:lnTo>
                    <a:cubicBezTo>
                      <a:pt x="163858" y="520416"/>
                      <a:pt x="53779" y="687834"/>
                      <a:pt x="53779" y="880961"/>
                    </a:cubicBezTo>
                    <a:cubicBezTo>
                      <a:pt x="53779" y="1155639"/>
                      <a:pt x="276450" y="1378310"/>
                      <a:pt x="551128" y="1378310"/>
                    </a:cubicBezTo>
                    <a:cubicBezTo>
                      <a:pt x="825806" y="1378310"/>
                      <a:pt x="1048477" y="1155639"/>
                      <a:pt x="1048477" y="880961"/>
                    </a:cubicBezTo>
                    <a:cubicBezTo>
                      <a:pt x="1048477" y="681767"/>
                      <a:pt x="931374" y="509923"/>
                      <a:pt x="761620" y="431870"/>
                    </a:cubicBezTo>
                    <a:close/>
                    <a:moveTo>
                      <a:pt x="545685" y="0"/>
                    </a:moveTo>
                    <a:lnTo>
                      <a:pt x="726120" y="360871"/>
                    </a:lnTo>
                    <a:cubicBezTo>
                      <a:pt x="945108" y="431845"/>
                      <a:pt x="1102258" y="638051"/>
                      <a:pt x="1102258" y="880961"/>
                    </a:cubicBezTo>
                    <a:cubicBezTo>
                      <a:pt x="1102258" y="1185341"/>
                      <a:pt x="855509" y="1432090"/>
                      <a:pt x="551129" y="1432090"/>
                    </a:cubicBezTo>
                    <a:cubicBezTo>
                      <a:pt x="246749" y="1432090"/>
                      <a:pt x="0" y="1185341"/>
                      <a:pt x="0" y="880961"/>
                    </a:cubicBezTo>
                    <a:cubicBezTo>
                      <a:pt x="0" y="642821"/>
                      <a:pt x="151038" y="439958"/>
                      <a:pt x="363249" y="36487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</a:endParaRPr>
              </a:p>
            </p:txBody>
          </p:sp>
          <p:sp>
            <p:nvSpPr>
              <p:cNvPr id="68" name="等腰三角形 42"/>
              <p:cNvSpPr/>
              <p:nvPr/>
            </p:nvSpPr>
            <p:spPr>
              <a:xfrm>
                <a:off x="4044926" y="2251926"/>
                <a:ext cx="1054141" cy="1350591"/>
              </a:xfrm>
              <a:custGeom>
                <a:avLst/>
                <a:gdLst/>
                <a:ahLst/>
                <a:cxnLst/>
                <a:rect l="l" t="t" r="r" b="b"/>
                <a:pathLst>
                  <a:path w="1054142" h="1350592">
                    <a:moveTo>
                      <a:pt x="521627" y="0"/>
                    </a:moveTo>
                    <a:lnTo>
                      <a:pt x="682907" y="322559"/>
                    </a:lnTo>
                    <a:cubicBezTo>
                      <a:pt x="898294" y="386795"/>
                      <a:pt x="1054142" y="586958"/>
                      <a:pt x="1054142" y="823521"/>
                    </a:cubicBezTo>
                    <a:cubicBezTo>
                      <a:pt x="1054142" y="1114614"/>
                      <a:pt x="818164" y="1350592"/>
                      <a:pt x="527071" y="1350592"/>
                    </a:cubicBezTo>
                    <a:cubicBezTo>
                      <a:pt x="235978" y="1350592"/>
                      <a:pt x="0" y="1114614"/>
                      <a:pt x="0" y="823521"/>
                    </a:cubicBezTo>
                    <a:cubicBezTo>
                      <a:pt x="0" y="591722"/>
                      <a:pt x="149634" y="394871"/>
                      <a:pt x="358347" y="32656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43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4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</a:endParaRPr>
              </a:p>
            </p:txBody>
          </p:sp>
        </p:grpSp>
        <p:sp>
          <p:nvSpPr>
            <p:cNvPr id="66" name="TextBox 33"/>
            <p:cNvSpPr>
              <a:spLocks noChangeArrowheads="1"/>
            </p:cNvSpPr>
            <p:nvPr/>
          </p:nvSpPr>
          <p:spPr bwMode="auto">
            <a:xfrm>
              <a:off x="5141166" y="2640364"/>
              <a:ext cx="6788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200" b="1" dirty="0">
                  <a:solidFill>
                    <a:srgbClr val="7030A0"/>
                  </a:solidFill>
                  <a:latin typeface="微软雅黑" pitchFamily="34" charset="-122"/>
                  <a:ea typeface="微软雅黑" pitchFamily="34" charset="-122"/>
                </a:rPr>
                <a:t>二组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211512" y="1177742"/>
            <a:ext cx="1172844" cy="902720"/>
            <a:chOff x="5027106" y="2345385"/>
            <a:chExt cx="1172844" cy="902720"/>
          </a:xfrm>
        </p:grpSpPr>
        <p:grpSp>
          <p:nvGrpSpPr>
            <p:cNvPr id="70" name="组合 69"/>
            <p:cNvGrpSpPr/>
            <p:nvPr/>
          </p:nvGrpSpPr>
          <p:grpSpPr>
            <a:xfrm rot="5400000">
              <a:off x="5162168" y="2210323"/>
              <a:ext cx="902720" cy="1172844"/>
              <a:chOff x="4020870" y="2194485"/>
              <a:chExt cx="1102258" cy="143209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2" name="等腰三角形 43"/>
              <p:cNvSpPr/>
              <p:nvPr/>
            </p:nvSpPr>
            <p:spPr>
              <a:xfrm>
                <a:off x="4020870" y="2194485"/>
                <a:ext cx="1102258" cy="1432090"/>
              </a:xfrm>
              <a:custGeom>
                <a:avLst/>
                <a:gdLst/>
                <a:ahLst/>
                <a:cxnLst/>
                <a:rect l="l" t="t" r="r" b="b"/>
                <a:pathLst>
                  <a:path w="1102258" h="1432090">
                    <a:moveTo>
                      <a:pt x="761620" y="431870"/>
                    </a:moveTo>
                    <a:lnTo>
                      <a:pt x="856659" y="621949"/>
                    </a:lnTo>
                    <a:lnTo>
                      <a:pt x="234710" y="621949"/>
                    </a:lnTo>
                    <a:lnTo>
                      <a:pt x="325695" y="439980"/>
                    </a:lnTo>
                    <a:cubicBezTo>
                      <a:pt x="163858" y="520416"/>
                      <a:pt x="53779" y="687834"/>
                      <a:pt x="53779" y="880961"/>
                    </a:cubicBezTo>
                    <a:cubicBezTo>
                      <a:pt x="53779" y="1155639"/>
                      <a:pt x="276450" y="1378310"/>
                      <a:pt x="551128" y="1378310"/>
                    </a:cubicBezTo>
                    <a:cubicBezTo>
                      <a:pt x="825806" y="1378310"/>
                      <a:pt x="1048477" y="1155639"/>
                      <a:pt x="1048477" y="880961"/>
                    </a:cubicBezTo>
                    <a:cubicBezTo>
                      <a:pt x="1048477" y="681767"/>
                      <a:pt x="931374" y="509923"/>
                      <a:pt x="761620" y="431870"/>
                    </a:cubicBezTo>
                    <a:close/>
                    <a:moveTo>
                      <a:pt x="545685" y="0"/>
                    </a:moveTo>
                    <a:lnTo>
                      <a:pt x="726120" y="360871"/>
                    </a:lnTo>
                    <a:cubicBezTo>
                      <a:pt x="945108" y="431845"/>
                      <a:pt x="1102258" y="638051"/>
                      <a:pt x="1102258" y="880961"/>
                    </a:cubicBezTo>
                    <a:cubicBezTo>
                      <a:pt x="1102258" y="1185341"/>
                      <a:pt x="855509" y="1432090"/>
                      <a:pt x="551129" y="1432090"/>
                    </a:cubicBezTo>
                    <a:cubicBezTo>
                      <a:pt x="246749" y="1432090"/>
                      <a:pt x="0" y="1185341"/>
                      <a:pt x="0" y="880961"/>
                    </a:cubicBezTo>
                    <a:cubicBezTo>
                      <a:pt x="0" y="642821"/>
                      <a:pt x="151038" y="439958"/>
                      <a:pt x="363249" y="36487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</a:endParaRPr>
              </a:p>
            </p:txBody>
          </p:sp>
          <p:sp>
            <p:nvSpPr>
              <p:cNvPr id="73" name="等腰三角形 42"/>
              <p:cNvSpPr/>
              <p:nvPr/>
            </p:nvSpPr>
            <p:spPr>
              <a:xfrm>
                <a:off x="4044924" y="2251927"/>
                <a:ext cx="1054140" cy="1350590"/>
              </a:xfrm>
              <a:custGeom>
                <a:avLst/>
                <a:gdLst/>
                <a:ahLst/>
                <a:cxnLst/>
                <a:rect l="l" t="t" r="r" b="b"/>
                <a:pathLst>
                  <a:path w="1054142" h="1350592">
                    <a:moveTo>
                      <a:pt x="521627" y="0"/>
                    </a:moveTo>
                    <a:lnTo>
                      <a:pt x="682907" y="322559"/>
                    </a:lnTo>
                    <a:cubicBezTo>
                      <a:pt x="898294" y="386795"/>
                      <a:pt x="1054142" y="586958"/>
                      <a:pt x="1054142" y="823521"/>
                    </a:cubicBezTo>
                    <a:cubicBezTo>
                      <a:pt x="1054142" y="1114614"/>
                      <a:pt x="818164" y="1350592"/>
                      <a:pt x="527071" y="1350592"/>
                    </a:cubicBezTo>
                    <a:cubicBezTo>
                      <a:pt x="235978" y="1350592"/>
                      <a:pt x="0" y="1114614"/>
                      <a:pt x="0" y="823521"/>
                    </a:cubicBezTo>
                    <a:cubicBezTo>
                      <a:pt x="0" y="591722"/>
                      <a:pt x="149634" y="394871"/>
                      <a:pt x="358347" y="32656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43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4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</a:endParaRPr>
              </a:p>
            </p:txBody>
          </p:sp>
        </p:grpSp>
        <p:sp>
          <p:nvSpPr>
            <p:cNvPr id="71" name="TextBox 33"/>
            <p:cNvSpPr>
              <a:spLocks noChangeArrowheads="1"/>
            </p:cNvSpPr>
            <p:nvPr/>
          </p:nvSpPr>
          <p:spPr bwMode="auto">
            <a:xfrm>
              <a:off x="5058840" y="2623361"/>
              <a:ext cx="84249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200" b="1" dirty="0">
                  <a:solidFill>
                    <a:srgbClr val="7030A0"/>
                  </a:solidFill>
                  <a:latin typeface="微软雅黑" pitchFamily="34" charset="-122"/>
                  <a:ea typeface="微软雅黑" pitchFamily="34" charset="-122"/>
                </a:rPr>
                <a:t>三组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385411" y="1189305"/>
            <a:ext cx="1172844" cy="902720"/>
            <a:chOff x="5027106" y="2345385"/>
            <a:chExt cx="1172844" cy="902720"/>
          </a:xfrm>
        </p:grpSpPr>
        <p:grpSp>
          <p:nvGrpSpPr>
            <p:cNvPr id="75" name="组合 74"/>
            <p:cNvGrpSpPr/>
            <p:nvPr/>
          </p:nvGrpSpPr>
          <p:grpSpPr>
            <a:xfrm rot="5400000">
              <a:off x="5162168" y="2210323"/>
              <a:ext cx="902720" cy="1172844"/>
              <a:chOff x="4020870" y="2194485"/>
              <a:chExt cx="1102258" cy="143209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7" name="等腰三角形 43"/>
              <p:cNvSpPr/>
              <p:nvPr/>
            </p:nvSpPr>
            <p:spPr>
              <a:xfrm>
                <a:off x="4020870" y="2194485"/>
                <a:ext cx="1102258" cy="1432090"/>
              </a:xfrm>
              <a:custGeom>
                <a:avLst/>
                <a:gdLst/>
                <a:ahLst/>
                <a:cxnLst/>
                <a:rect l="l" t="t" r="r" b="b"/>
                <a:pathLst>
                  <a:path w="1102258" h="1432090">
                    <a:moveTo>
                      <a:pt x="761620" y="431870"/>
                    </a:moveTo>
                    <a:lnTo>
                      <a:pt x="856659" y="621949"/>
                    </a:lnTo>
                    <a:lnTo>
                      <a:pt x="234710" y="621949"/>
                    </a:lnTo>
                    <a:lnTo>
                      <a:pt x="325695" y="439980"/>
                    </a:lnTo>
                    <a:cubicBezTo>
                      <a:pt x="163858" y="520416"/>
                      <a:pt x="53779" y="687834"/>
                      <a:pt x="53779" y="880961"/>
                    </a:cubicBezTo>
                    <a:cubicBezTo>
                      <a:pt x="53779" y="1155639"/>
                      <a:pt x="276450" y="1378310"/>
                      <a:pt x="551128" y="1378310"/>
                    </a:cubicBezTo>
                    <a:cubicBezTo>
                      <a:pt x="825806" y="1378310"/>
                      <a:pt x="1048477" y="1155639"/>
                      <a:pt x="1048477" y="880961"/>
                    </a:cubicBezTo>
                    <a:cubicBezTo>
                      <a:pt x="1048477" y="681767"/>
                      <a:pt x="931374" y="509923"/>
                      <a:pt x="761620" y="431870"/>
                    </a:cubicBezTo>
                    <a:close/>
                    <a:moveTo>
                      <a:pt x="545685" y="0"/>
                    </a:moveTo>
                    <a:lnTo>
                      <a:pt x="726120" y="360871"/>
                    </a:lnTo>
                    <a:cubicBezTo>
                      <a:pt x="945108" y="431845"/>
                      <a:pt x="1102258" y="638051"/>
                      <a:pt x="1102258" y="880961"/>
                    </a:cubicBezTo>
                    <a:cubicBezTo>
                      <a:pt x="1102258" y="1185341"/>
                      <a:pt x="855509" y="1432090"/>
                      <a:pt x="551129" y="1432090"/>
                    </a:cubicBezTo>
                    <a:cubicBezTo>
                      <a:pt x="246749" y="1432090"/>
                      <a:pt x="0" y="1185341"/>
                      <a:pt x="0" y="880961"/>
                    </a:cubicBezTo>
                    <a:cubicBezTo>
                      <a:pt x="0" y="642821"/>
                      <a:pt x="151038" y="439958"/>
                      <a:pt x="363249" y="36487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</a:endParaRPr>
              </a:p>
            </p:txBody>
          </p:sp>
          <p:sp>
            <p:nvSpPr>
              <p:cNvPr id="78" name="等腰三角形 42"/>
              <p:cNvSpPr/>
              <p:nvPr/>
            </p:nvSpPr>
            <p:spPr>
              <a:xfrm>
                <a:off x="4044928" y="2251928"/>
                <a:ext cx="1054139" cy="1350591"/>
              </a:xfrm>
              <a:custGeom>
                <a:avLst/>
                <a:gdLst/>
                <a:ahLst/>
                <a:cxnLst/>
                <a:rect l="l" t="t" r="r" b="b"/>
                <a:pathLst>
                  <a:path w="1054142" h="1350592">
                    <a:moveTo>
                      <a:pt x="521627" y="0"/>
                    </a:moveTo>
                    <a:lnTo>
                      <a:pt x="682907" y="322559"/>
                    </a:lnTo>
                    <a:cubicBezTo>
                      <a:pt x="898294" y="386795"/>
                      <a:pt x="1054142" y="586958"/>
                      <a:pt x="1054142" y="823521"/>
                    </a:cubicBezTo>
                    <a:cubicBezTo>
                      <a:pt x="1054142" y="1114614"/>
                      <a:pt x="818164" y="1350592"/>
                      <a:pt x="527071" y="1350592"/>
                    </a:cubicBezTo>
                    <a:cubicBezTo>
                      <a:pt x="235978" y="1350592"/>
                      <a:pt x="0" y="1114614"/>
                      <a:pt x="0" y="823521"/>
                    </a:cubicBezTo>
                    <a:cubicBezTo>
                      <a:pt x="0" y="591722"/>
                      <a:pt x="149634" y="394871"/>
                      <a:pt x="358347" y="32656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43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4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</a:endParaRPr>
              </a:p>
            </p:txBody>
          </p:sp>
        </p:grpSp>
        <p:sp>
          <p:nvSpPr>
            <p:cNvPr id="76" name="TextBox 33"/>
            <p:cNvSpPr>
              <a:spLocks noChangeArrowheads="1"/>
            </p:cNvSpPr>
            <p:nvPr/>
          </p:nvSpPr>
          <p:spPr bwMode="auto">
            <a:xfrm>
              <a:off x="5067079" y="2586052"/>
              <a:ext cx="7882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200" b="1" dirty="0">
                  <a:solidFill>
                    <a:srgbClr val="7030A0"/>
                  </a:solidFill>
                  <a:latin typeface="微软雅黑" pitchFamily="34" charset="-122"/>
                  <a:ea typeface="微软雅黑" pitchFamily="34" charset="-122"/>
                </a:rPr>
                <a:t>四组</a:t>
              </a: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BB6073F-529D-4ED2-99EF-5309776BBEDA}"/>
              </a:ext>
            </a:extLst>
          </p:cNvPr>
          <p:cNvSpPr txBox="1"/>
          <p:nvPr/>
        </p:nvSpPr>
        <p:spPr>
          <a:xfrm>
            <a:off x="4186996" y="2909240"/>
            <a:ext cx="4371259" cy="16927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200" b="1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课堂竞赛：</a:t>
            </a:r>
            <a:endParaRPr lang="en-US" altLang="zh-CN" sz="22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200" b="1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2200" b="1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积极参与课堂提问</a:t>
            </a:r>
            <a:endParaRPr lang="en-US" altLang="zh-CN" sz="22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200" b="1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200" b="1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认真参与课堂评价</a:t>
            </a:r>
            <a:endParaRPr lang="en-US" altLang="zh-CN" sz="22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200" b="1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en-US" sz="2200" b="1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全组同学互帮互助</a:t>
            </a:r>
            <a:endParaRPr lang="en-US" altLang="zh-CN" sz="22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22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507374"/>
      </p:ext>
    </p:extLst>
  </p:cSld>
  <p:clrMapOvr>
    <a:masterClrMapping/>
  </p:clrMapOvr>
  <p:transition spd="slow" advClick="0" advTm="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accel="58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9" dur="1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0" dur="1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58000" fill="hold" nodeType="withEffect" p14:presetBounceEnd="5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3" dur="1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4" dur="1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58000" fill="hold" nodeType="withEffect" p14:presetBounceEnd="5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7" dur="1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8" dur="1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58000" fill="hold" nodeType="withEffect" p14:presetBounceEnd="58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1" dur="1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2" dur="1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58" grpId="0" animBg="1"/>
          <p:bldP spid="7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58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58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5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/>
          <p:bldP spid="57" grpId="0" animBg="1"/>
          <p:bldP spid="58" grpId="0" animBg="1"/>
          <p:bldP spid="79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1184910" y="250190"/>
            <a:ext cx="1371600" cy="377030"/>
          </a:xfrm>
        </p:spPr>
        <p:txBody>
          <a:bodyPr wrap="square"/>
          <a:lstStyle/>
          <a:p>
            <a:pPr algn="l"/>
            <a:r>
              <a:rPr lang="zh-CN" altLang="en-US" dirty="0"/>
              <a:t>提出问题</a:t>
            </a:r>
          </a:p>
        </p:txBody>
      </p:sp>
      <p:sp>
        <p:nvSpPr>
          <p:cNvPr id="95" name="矩形 94"/>
          <p:cNvSpPr/>
          <p:nvPr/>
        </p:nvSpPr>
        <p:spPr>
          <a:xfrm>
            <a:off x="1" y="2861421"/>
            <a:ext cx="9145588" cy="653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343" tIns="46172" rIns="92343" bIns="46172" rtlCol="0" anchor="ctr"/>
          <a:lstStyle/>
          <a:p>
            <a:pPr algn="ctr"/>
            <a:endParaRPr lang="zh-CN" altLang="en-US"/>
          </a:p>
        </p:txBody>
      </p:sp>
      <p:sp>
        <p:nvSpPr>
          <p:cNvPr id="180" name="TextBox 179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35B34B9-368E-40CE-A63D-2FEEB9BBA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387" y="361672"/>
            <a:ext cx="5464013" cy="3840813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5" grpId="0" animBg="1"/>
          <p:bldP spid="18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2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58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5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5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5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5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5800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7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7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5" grpId="0" animBg="1"/>
          <p:bldP spid="180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矩形 160"/>
          <p:cNvSpPr>
            <a:spLocks noChangeArrowheads="1"/>
          </p:cNvSpPr>
          <p:nvPr/>
        </p:nvSpPr>
        <p:spPr bwMode="auto">
          <a:xfrm flipH="1">
            <a:off x="-36514" y="1176566"/>
            <a:ext cx="9289033" cy="2664296"/>
          </a:xfrm>
          <a:custGeom>
            <a:avLst/>
            <a:gdLst>
              <a:gd name="connsiteX0" fmla="*/ 0 w 7260238"/>
              <a:gd name="connsiteY0" fmla="*/ 0 h 3090960"/>
              <a:gd name="connsiteX1" fmla="*/ 7260238 w 7260238"/>
              <a:gd name="connsiteY1" fmla="*/ 0 h 3090960"/>
              <a:gd name="connsiteX2" fmla="*/ 7260238 w 7260238"/>
              <a:gd name="connsiteY2" fmla="*/ 3090960 h 3090960"/>
              <a:gd name="connsiteX3" fmla="*/ 0 w 7260238"/>
              <a:gd name="connsiteY3" fmla="*/ 3090960 h 3090960"/>
              <a:gd name="connsiteX4" fmla="*/ 0 w 7260238"/>
              <a:gd name="connsiteY4" fmla="*/ 0 h 3090960"/>
              <a:gd name="connsiteX0-1" fmla="*/ 0 w 7260238"/>
              <a:gd name="connsiteY0-2" fmla="*/ 0 h 3090960"/>
              <a:gd name="connsiteX1-3" fmla="*/ 7260238 w 7260238"/>
              <a:gd name="connsiteY1-4" fmla="*/ 0 h 3090960"/>
              <a:gd name="connsiteX2-5" fmla="*/ 7260238 w 7260238"/>
              <a:gd name="connsiteY2-6" fmla="*/ 3090960 h 3090960"/>
              <a:gd name="connsiteX3-7" fmla="*/ 666205 w 7260238"/>
              <a:gd name="connsiteY3-8" fmla="*/ 3090960 h 3090960"/>
              <a:gd name="connsiteX4-9" fmla="*/ 0 w 7260238"/>
              <a:gd name="connsiteY4-10" fmla="*/ 0 h 3090960"/>
              <a:gd name="connsiteX0-11" fmla="*/ 965 w 6594033"/>
              <a:gd name="connsiteY0-12" fmla="*/ 7470 h 3090960"/>
              <a:gd name="connsiteX1-13" fmla="*/ 6594033 w 6594033"/>
              <a:gd name="connsiteY1-14" fmla="*/ 0 h 3090960"/>
              <a:gd name="connsiteX2-15" fmla="*/ 6594033 w 6594033"/>
              <a:gd name="connsiteY2-16" fmla="*/ 3090960 h 3090960"/>
              <a:gd name="connsiteX3-17" fmla="*/ 0 w 6594033"/>
              <a:gd name="connsiteY3-18" fmla="*/ 3090960 h 3090960"/>
              <a:gd name="connsiteX4-19" fmla="*/ 965 w 6594033"/>
              <a:gd name="connsiteY4-20" fmla="*/ 7470 h 3090960"/>
            </a:gdLst>
            <a:ahLst/>
            <a:cxnLst>
              <a:cxn ang="0">
                <a:pos x="connsiteX0-11" y="connsiteY0-12"/>
              </a:cxn>
              <a:cxn ang="0">
                <a:pos x="connsiteX1-13" y="connsiteY1-14"/>
              </a:cxn>
              <a:cxn ang="0">
                <a:pos x="connsiteX2-15" y="connsiteY2-16"/>
              </a:cxn>
              <a:cxn ang="0">
                <a:pos x="connsiteX3-17" y="connsiteY3-18"/>
              </a:cxn>
              <a:cxn ang="0">
                <a:pos x="connsiteX4-19" y="connsiteY4-20"/>
              </a:cxn>
            </a:cxnLst>
            <a:rect l="l" t="t" r="r" b="b"/>
            <a:pathLst>
              <a:path w="6594033" h="3090960">
                <a:moveTo>
                  <a:pt x="965" y="7470"/>
                </a:moveTo>
                <a:lnTo>
                  <a:pt x="6594033" y="0"/>
                </a:lnTo>
                <a:lnTo>
                  <a:pt x="6594033" y="3090960"/>
                </a:lnTo>
                <a:lnTo>
                  <a:pt x="0" y="3090960"/>
                </a:lnTo>
                <a:cubicBezTo>
                  <a:pt x="322" y="2063130"/>
                  <a:pt x="643" y="1035300"/>
                  <a:pt x="965" y="7470"/>
                </a:cubicBezTo>
                <a:close/>
              </a:path>
            </a:pathLst>
          </a:custGeom>
          <a:solidFill>
            <a:srgbClr val="A568D2">
              <a:alpha val="24000"/>
            </a:srgbClr>
          </a:solidFill>
          <a:ln w="12700" cmpd="sng">
            <a:solidFill>
              <a:srgbClr val="7030A0"/>
            </a:solidFill>
            <a:miter lim="800000"/>
          </a:ln>
        </p:spPr>
        <p:txBody>
          <a:bodyPr anchor="ctr"/>
          <a:lstStyle/>
          <a:p>
            <a:pPr algn="ctr">
              <a:defRPr/>
            </a:pPr>
            <a:endParaRPr lang="zh-CN" alt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3928" y="339502"/>
            <a:ext cx="5220072" cy="3570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477" y="1324988"/>
            <a:ext cx="783102" cy="676012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 flipH="1">
            <a:off x="323528" y="1325692"/>
            <a:ext cx="1467068" cy="430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单元格地址</a:t>
            </a:r>
          </a:p>
        </p:txBody>
      </p:sp>
      <p:grpSp>
        <p:nvGrpSpPr>
          <p:cNvPr id="79" name="组合 78"/>
          <p:cNvGrpSpPr/>
          <p:nvPr/>
        </p:nvGrpSpPr>
        <p:grpSpPr>
          <a:xfrm flipH="1">
            <a:off x="471806" y="1858448"/>
            <a:ext cx="4026937" cy="2138662"/>
            <a:chOff x="329039" y="1594012"/>
            <a:chExt cx="4026937" cy="2138662"/>
          </a:xfrm>
        </p:grpSpPr>
        <p:sp>
          <p:nvSpPr>
            <p:cNvPr id="80" name="矩形 79"/>
            <p:cNvSpPr/>
            <p:nvPr/>
          </p:nvSpPr>
          <p:spPr>
            <a:xfrm>
              <a:off x="329039" y="1594012"/>
              <a:ext cx="3954929" cy="21386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单元格的坐标，用行列交叉点表示，列标在前，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用英文大写字母表示，行号在后，用阿拉伯数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字表示。如图中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D8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，就是第八行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D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列这个单元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格的地址。单元格的地址不区分大小写，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如：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A1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与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a1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表示的是同一个单元格。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  <a:p>
              <a:pPr>
                <a:lnSpc>
                  <a:spcPct val="120000"/>
                </a:lnSpc>
              </a:pP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地址范围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:D8  </a:t>
              </a:r>
              <a:r>
                <a:rPr lang="en-US" altLang="zh-CN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A1:D8   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1:2   A:B</a:t>
              </a:r>
            </a:p>
            <a:p>
              <a:pPr>
                <a:lnSpc>
                  <a:spcPct val="120000"/>
                </a:lnSpc>
              </a:pPr>
              <a:endPara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4283968" y="1722476"/>
              <a:ext cx="72008" cy="72008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184910" y="250190"/>
            <a:ext cx="2522994" cy="377030"/>
          </a:xfrm>
        </p:spPr>
        <p:txBody>
          <a:bodyPr wrap="square"/>
          <a:lstStyle/>
          <a:p>
            <a:pPr algn="l"/>
            <a:r>
              <a:rPr lang="zh-CN" altLang="en-US" dirty="0"/>
              <a:t>提出问题</a:t>
            </a:r>
            <a:r>
              <a:rPr lang="en-US" altLang="zh-CN" dirty="0"/>
              <a:t>--</a:t>
            </a:r>
            <a:r>
              <a:rPr lang="zh-CN" altLang="en-US" dirty="0"/>
              <a:t>复习旧课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8E03BD5-D3F1-4551-A10F-191FC901D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0359" y="1139757"/>
            <a:ext cx="4585875" cy="270110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6" accel="74000" fill="hold" nodeType="withEffect" p14:presetBounceEnd="2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4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5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0" restart="whenNotActive" fill="hold" evtFilter="cancelBubble" nodeType="interactiveSeq">
                    <p:stCondLst>
                      <p:cond evt="onClick" delay="0">
                        <p:tgtEl>
                          <p:spTgt spid="7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1" fill="hold">
                          <p:stCondLst>
                            <p:cond delay="0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5"/>
                      </p:tgtEl>
                    </p:cond>
                  </p:nextCondLst>
                </p:seq>
              </p:childTnLst>
            </p:cTn>
          </p:par>
        </p:tnLst>
        <p:bldLst>
          <p:bldP spid="75" grpId="0" animBg="1"/>
          <p:bldP spid="78" grpId="0"/>
          <p:bldP spid="8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6" accel="74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0" restart="whenNotActive" fill="hold" evtFilter="cancelBubble" nodeType="interactiveSeq">
                    <p:stCondLst>
                      <p:cond evt="onClick" delay="0">
                        <p:tgtEl>
                          <p:spTgt spid="7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1" fill="hold">
                          <p:stCondLst>
                            <p:cond delay="0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5"/>
                      </p:tgtEl>
                    </p:cond>
                  </p:nextCondLst>
                </p:seq>
              </p:childTnLst>
            </p:cTn>
          </p:par>
        </p:tnLst>
        <p:bldLst>
          <p:bldP spid="75" grpId="0" animBg="1"/>
          <p:bldP spid="78" grpId="0"/>
          <p:bldP spid="88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1184910" y="250190"/>
            <a:ext cx="1371600" cy="377030"/>
          </a:xfrm>
        </p:spPr>
        <p:txBody>
          <a:bodyPr wrap="square"/>
          <a:lstStyle/>
          <a:p>
            <a:pPr algn="l"/>
            <a:r>
              <a:rPr lang="zh-CN" altLang="en-US" dirty="0"/>
              <a:t>任务分析</a:t>
            </a:r>
          </a:p>
        </p:txBody>
      </p:sp>
      <p:sp>
        <p:nvSpPr>
          <p:cNvPr id="95" name="矩形 94"/>
          <p:cNvSpPr/>
          <p:nvPr/>
        </p:nvSpPr>
        <p:spPr>
          <a:xfrm>
            <a:off x="1" y="2861421"/>
            <a:ext cx="9145588" cy="653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343" tIns="46172" rIns="92343" bIns="46172" rtlCol="0" anchor="ctr"/>
          <a:lstStyle/>
          <a:p>
            <a:pPr algn="ctr"/>
            <a:endParaRPr lang="zh-CN" altLang="en-US"/>
          </a:p>
        </p:txBody>
      </p:sp>
      <p:sp>
        <p:nvSpPr>
          <p:cNvPr id="180" name="TextBox 179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3C77F86-C432-46D6-9720-97E42E652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024" y="346431"/>
            <a:ext cx="5524979" cy="387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45871"/>
      </p:ext>
    </p:extLst>
  </p:cSld>
  <p:clrMapOvr>
    <a:masterClrMapping/>
  </p:clrMapOvr>
  <p:transition spd="slow" advClick="0" advTm="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5" grpId="0" animBg="1"/>
          <p:bldP spid="18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2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58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5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5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5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5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5800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7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7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5" grpId="0" animBg="1"/>
          <p:bldP spid="18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矩形 160"/>
          <p:cNvSpPr>
            <a:spLocks noChangeArrowheads="1"/>
          </p:cNvSpPr>
          <p:nvPr/>
        </p:nvSpPr>
        <p:spPr bwMode="auto">
          <a:xfrm flipH="1">
            <a:off x="-36514" y="1176566"/>
            <a:ext cx="9289033" cy="2664296"/>
          </a:xfrm>
          <a:custGeom>
            <a:avLst/>
            <a:gdLst>
              <a:gd name="connsiteX0" fmla="*/ 0 w 7260238"/>
              <a:gd name="connsiteY0" fmla="*/ 0 h 3090960"/>
              <a:gd name="connsiteX1" fmla="*/ 7260238 w 7260238"/>
              <a:gd name="connsiteY1" fmla="*/ 0 h 3090960"/>
              <a:gd name="connsiteX2" fmla="*/ 7260238 w 7260238"/>
              <a:gd name="connsiteY2" fmla="*/ 3090960 h 3090960"/>
              <a:gd name="connsiteX3" fmla="*/ 0 w 7260238"/>
              <a:gd name="connsiteY3" fmla="*/ 3090960 h 3090960"/>
              <a:gd name="connsiteX4" fmla="*/ 0 w 7260238"/>
              <a:gd name="connsiteY4" fmla="*/ 0 h 3090960"/>
              <a:gd name="connsiteX0-1" fmla="*/ 0 w 7260238"/>
              <a:gd name="connsiteY0-2" fmla="*/ 0 h 3090960"/>
              <a:gd name="connsiteX1-3" fmla="*/ 7260238 w 7260238"/>
              <a:gd name="connsiteY1-4" fmla="*/ 0 h 3090960"/>
              <a:gd name="connsiteX2-5" fmla="*/ 7260238 w 7260238"/>
              <a:gd name="connsiteY2-6" fmla="*/ 3090960 h 3090960"/>
              <a:gd name="connsiteX3-7" fmla="*/ 666205 w 7260238"/>
              <a:gd name="connsiteY3-8" fmla="*/ 3090960 h 3090960"/>
              <a:gd name="connsiteX4-9" fmla="*/ 0 w 7260238"/>
              <a:gd name="connsiteY4-10" fmla="*/ 0 h 3090960"/>
              <a:gd name="connsiteX0-11" fmla="*/ 965 w 6594033"/>
              <a:gd name="connsiteY0-12" fmla="*/ 7470 h 3090960"/>
              <a:gd name="connsiteX1-13" fmla="*/ 6594033 w 6594033"/>
              <a:gd name="connsiteY1-14" fmla="*/ 0 h 3090960"/>
              <a:gd name="connsiteX2-15" fmla="*/ 6594033 w 6594033"/>
              <a:gd name="connsiteY2-16" fmla="*/ 3090960 h 3090960"/>
              <a:gd name="connsiteX3-17" fmla="*/ 0 w 6594033"/>
              <a:gd name="connsiteY3-18" fmla="*/ 3090960 h 3090960"/>
              <a:gd name="connsiteX4-19" fmla="*/ 965 w 6594033"/>
              <a:gd name="connsiteY4-20" fmla="*/ 7470 h 3090960"/>
            </a:gdLst>
            <a:ahLst/>
            <a:cxnLst>
              <a:cxn ang="0">
                <a:pos x="connsiteX0-11" y="connsiteY0-12"/>
              </a:cxn>
              <a:cxn ang="0">
                <a:pos x="connsiteX1-13" y="connsiteY1-14"/>
              </a:cxn>
              <a:cxn ang="0">
                <a:pos x="connsiteX2-15" y="connsiteY2-16"/>
              </a:cxn>
              <a:cxn ang="0">
                <a:pos x="connsiteX3-17" y="connsiteY3-18"/>
              </a:cxn>
              <a:cxn ang="0">
                <a:pos x="connsiteX4-19" y="connsiteY4-20"/>
              </a:cxn>
            </a:cxnLst>
            <a:rect l="l" t="t" r="r" b="b"/>
            <a:pathLst>
              <a:path w="6594033" h="3090960">
                <a:moveTo>
                  <a:pt x="965" y="7470"/>
                </a:moveTo>
                <a:lnTo>
                  <a:pt x="6594033" y="0"/>
                </a:lnTo>
                <a:lnTo>
                  <a:pt x="6594033" y="3090960"/>
                </a:lnTo>
                <a:lnTo>
                  <a:pt x="0" y="3090960"/>
                </a:lnTo>
                <a:cubicBezTo>
                  <a:pt x="322" y="2063130"/>
                  <a:pt x="643" y="1035300"/>
                  <a:pt x="965" y="7470"/>
                </a:cubicBezTo>
                <a:close/>
              </a:path>
            </a:pathLst>
          </a:custGeom>
          <a:solidFill>
            <a:srgbClr val="A568D2">
              <a:alpha val="24000"/>
            </a:srgbClr>
          </a:solidFill>
          <a:ln w="12700" cmpd="sng">
            <a:solidFill>
              <a:srgbClr val="7030A0"/>
            </a:solidFill>
            <a:miter lim="800000"/>
          </a:ln>
        </p:spPr>
        <p:txBody>
          <a:bodyPr anchor="ctr"/>
          <a:lstStyle/>
          <a:p>
            <a:pPr algn="ctr">
              <a:defRPr/>
            </a:pPr>
            <a:endParaRPr lang="zh-CN" alt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3928" y="339502"/>
            <a:ext cx="5220072" cy="3570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477" y="1324988"/>
            <a:ext cx="783102" cy="676012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 flipH="1">
            <a:off x="323528" y="1325692"/>
            <a:ext cx="697627" cy="430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公式</a:t>
            </a:r>
          </a:p>
        </p:txBody>
      </p:sp>
      <p:grpSp>
        <p:nvGrpSpPr>
          <p:cNvPr id="79" name="组合 78"/>
          <p:cNvGrpSpPr/>
          <p:nvPr/>
        </p:nvGrpSpPr>
        <p:grpSpPr>
          <a:xfrm flipH="1">
            <a:off x="471806" y="1858448"/>
            <a:ext cx="6138092" cy="846001"/>
            <a:chOff x="-1782116" y="1594012"/>
            <a:chExt cx="6138092" cy="846001"/>
          </a:xfrm>
        </p:grpSpPr>
        <p:sp>
          <p:nvSpPr>
            <p:cNvPr id="80" name="矩形 79"/>
            <p:cNvSpPr/>
            <p:nvPr/>
          </p:nvSpPr>
          <p:spPr>
            <a:xfrm>
              <a:off x="-1782116" y="1594012"/>
              <a:ext cx="6066084" cy="8460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公式：均以“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=”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开头，后面跟由运算符、单元格地址、数值、函数等元素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组成的表达式。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举例 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=A2*0.5-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（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6+B3/6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）</a:t>
              </a:r>
            </a:p>
          </p:txBody>
        </p:sp>
        <p:sp>
          <p:nvSpPr>
            <p:cNvPr id="81" name="椭圆 80"/>
            <p:cNvSpPr/>
            <p:nvPr/>
          </p:nvSpPr>
          <p:spPr>
            <a:xfrm>
              <a:off x="4283968" y="1722476"/>
              <a:ext cx="72008" cy="72008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184910" y="250190"/>
            <a:ext cx="2522994" cy="377030"/>
          </a:xfrm>
        </p:spPr>
        <p:txBody>
          <a:bodyPr wrap="square"/>
          <a:lstStyle/>
          <a:p>
            <a:pPr algn="l"/>
            <a:r>
              <a:rPr lang="zh-CN" altLang="en-US" dirty="0"/>
              <a:t>任务实施</a:t>
            </a:r>
            <a:r>
              <a:rPr lang="en-US" altLang="zh-CN" dirty="0"/>
              <a:t>—</a:t>
            </a:r>
            <a:r>
              <a:rPr lang="zh-CN" altLang="en-US" dirty="0"/>
              <a:t>公式概念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9705726-7E53-48C6-B27E-DE9F49A758E5}"/>
              </a:ext>
            </a:extLst>
          </p:cNvPr>
          <p:cNvSpPr txBox="1"/>
          <p:nvPr/>
        </p:nvSpPr>
        <p:spPr>
          <a:xfrm>
            <a:off x="598231" y="3237909"/>
            <a:ext cx="321717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拓展阅读：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评价系统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”—”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我要学习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9399521"/>
      </p:ext>
    </p:extLst>
  </p:cSld>
  <p:clrMapOvr>
    <a:masterClrMapping/>
  </p:clrMapOvr>
  <p:transition spd="slow" advClick="0" advTm="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6" accel="74000" fill="hold" nodeType="withEffect" p14:presetBounceEnd="2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4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5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4" restart="whenNotActive" fill="hold" evtFilter="cancelBubble" nodeType="interactiveSeq">
                    <p:stCondLst>
                      <p:cond evt="onClick" delay="0">
                        <p:tgtEl>
                          <p:spTgt spid="7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" fill="hold">
                          <p:stCondLst>
                            <p:cond delay="0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5"/>
                      </p:tgtEl>
                    </p:cond>
                  </p:nextCondLst>
                </p:seq>
              </p:childTnLst>
            </p:cTn>
          </p:par>
        </p:tnLst>
        <p:bldLst>
          <p:bldP spid="75" grpId="0" animBg="1"/>
          <p:bldP spid="78" grpId="0"/>
          <p:bldP spid="8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6" accel="74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4" restart="whenNotActive" fill="hold" evtFilter="cancelBubble" nodeType="interactiveSeq">
                    <p:stCondLst>
                      <p:cond evt="onClick" delay="0">
                        <p:tgtEl>
                          <p:spTgt spid="7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" fill="hold">
                          <p:stCondLst>
                            <p:cond delay="0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5"/>
                      </p:tgtEl>
                    </p:cond>
                  </p:nextCondLst>
                </p:seq>
              </p:childTnLst>
            </p:cTn>
          </p:par>
        </p:tnLst>
        <p:bldLst>
          <p:bldP spid="75" grpId="0" animBg="1"/>
          <p:bldP spid="78" grpId="0"/>
          <p:bldP spid="88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/>
          <p:nvPr/>
        </p:nvSpPr>
        <p:spPr bwMode="auto">
          <a:xfrm>
            <a:off x="3136775" y="1205985"/>
            <a:ext cx="1005569" cy="3174831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136616" y="967751"/>
            <a:ext cx="1149740" cy="1149740"/>
            <a:chOff x="2342140" y="893355"/>
            <a:chExt cx="1149740" cy="1149740"/>
          </a:xfrm>
        </p:grpSpPr>
        <p:grpSp>
          <p:nvGrpSpPr>
            <p:cNvPr id="5" name="组合 4"/>
            <p:cNvGrpSpPr/>
            <p:nvPr/>
          </p:nvGrpSpPr>
          <p:grpSpPr>
            <a:xfrm>
              <a:off x="2342140" y="893355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同心圆 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KSO_Shape"/>
            <p:cNvSpPr/>
            <p:nvPr/>
          </p:nvSpPr>
          <p:spPr bwMode="auto">
            <a:xfrm>
              <a:off x="2678413" y="1165965"/>
              <a:ext cx="489748" cy="569476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rgbClr val="9954CC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30172" y="2286104"/>
            <a:ext cx="1149740" cy="1149740"/>
            <a:chOff x="1835696" y="2211710"/>
            <a:chExt cx="1149740" cy="1149740"/>
          </a:xfrm>
        </p:grpSpPr>
        <p:grpSp>
          <p:nvGrpSpPr>
            <p:cNvPr id="10" name="组合 9"/>
            <p:cNvGrpSpPr/>
            <p:nvPr/>
          </p:nvGrpSpPr>
          <p:grpSpPr>
            <a:xfrm>
              <a:off x="1835696" y="2211710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1" name="KSO_Shape"/>
            <p:cNvSpPr/>
            <p:nvPr/>
          </p:nvSpPr>
          <p:spPr bwMode="auto">
            <a:xfrm>
              <a:off x="2089100" y="2562390"/>
              <a:ext cx="649486" cy="486031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rgbClr val="9954CC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78244" y="3510242"/>
            <a:ext cx="1149740" cy="1149740"/>
            <a:chOff x="2483768" y="3435846"/>
            <a:chExt cx="1149740" cy="1149740"/>
          </a:xfrm>
        </p:grpSpPr>
        <p:grpSp>
          <p:nvGrpSpPr>
            <p:cNvPr id="15" name="组合 14"/>
            <p:cNvGrpSpPr/>
            <p:nvPr/>
          </p:nvGrpSpPr>
          <p:grpSpPr>
            <a:xfrm>
              <a:off x="2483768" y="3435846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KSO_Shape"/>
            <p:cNvSpPr/>
            <p:nvPr/>
          </p:nvSpPr>
          <p:spPr bwMode="auto">
            <a:xfrm>
              <a:off x="2802446" y="3812214"/>
              <a:ext cx="521267" cy="439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rgbClr val="9954CC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455919" y="1327789"/>
            <a:ext cx="103686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任务一：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公式法（自定义公式）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Line 39"/>
          <p:cNvSpPr>
            <a:spLocks noChangeShapeType="1"/>
          </p:cNvSpPr>
          <p:nvPr/>
        </p:nvSpPr>
        <p:spPr bwMode="auto">
          <a:xfrm>
            <a:off x="4591540" y="1820702"/>
            <a:ext cx="915275" cy="450074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40"/>
          <p:cNvSpPr>
            <a:spLocks noChangeShapeType="1"/>
          </p:cNvSpPr>
          <p:nvPr/>
        </p:nvSpPr>
        <p:spPr bwMode="auto">
          <a:xfrm>
            <a:off x="4118193" y="2813883"/>
            <a:ext cx="1241799" cy="1261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Line 41"/>
          <p:cNvSpPr>
            <a:spLocks noChangeShapeType="1"/>
          </p:cNvSpPr>
          <p:nvPr/>
        </p:nvSpPr>
        <p:spPr bwMode="auto">
          <a:xfrm flipV="1">
            <a:off x="4548270" y="3359378"/>
            <a:ext cx="954357" cy="383256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212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5674990" y="1658514"/>
            <a:ext cx="2281386" cy="2281386"/>
            <a:chOff x="1403648" y="1115468"/>
            <a:chExt cx="1294414" cy="1294414"/>
          </a:xfrm>
        </p:grpSpPr>
        <p:sp>
          <p:nvSpPr>
            <p:cNvPr id="29" name="椭圆 28"/>
            <p:cNvSpPr/>
            <p:nvPr/>
          </p:nvSpPr>
          <p:spPr>
            <a:xfrm>
              <a:off x="1539485" y="1259632"/>
              <a:ext cx="1022740" cy="1022740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403648" y="1115468"/>
              <a:ext cx="1294414" cy="1294414"/>
              <a:chOff x="2555776" y="915566"/>
              <a:chExt cx="1944216" cy="1944216"/>
            </a:xfrm>
            <a:effectLst>
              <a:outerShdw blurRad="63500" dist="508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32" name="同心圆 31"/>
              <p:cNvSpPr/>
              <p:nvPr/>
            </p:nvSpPr>
            <p:spPr>
              <a:xfrm>
                <a:off x="2555776" y="915566"/>
                <a:ext cx="1944216" cy="1944216"/>
              </a:xfrm>
              <a:prstGeom prst="donut">
                <a:avLst>
                  <a:gd name="adj" fmla="val 10097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同心圆 32"/>
              <p:cNvSpPr/>
              <p:nvPr/>
            </p:nvSpPr>
            <p:spPr>
              <a:xfrm>
                <a:off x="2733335" y="1093125"/>
                <a:ext cx="1589098" cy="1589098"/>
              </a:xfrm>
              <a:prstGeom prst="donut">
                <a:avLst>
                  <a:gd name="adj" fmla="val 12059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687876" y="1485936"/>
              <a:ext cx="725958" cy="541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defRPr>
              </a:lvl1pPr>
            </a:lstStyle>
            <a:p>
              <a:r>
                <a:rPr lang="zh-CN" altLang="en-US" sz="2800" dirty="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成绩表</a:t>
              </a:r>
              <a:endParaRPr lang="en-US" altLang="zh-CN" sz="2800" dirty="0"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2800" dirty="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统计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  <p:sp>
        <p:nvSpPr>
          <p:cNvPr id="36" name="标题 35"/>
          <p:cNvSpPr>
            <a:spLocks noGrp="1"/>
          </p:cNvSpPr>
          <p:nvPr>
            <p:ph type="title"/>
          </p:nvPr>
        </p:nvSpPr>
        <p:spPr>
          <a:xfrm>
            <a:off x="1184909" y="250190"/>
            <a:ext cx="2777727" cy="377030"/>
          </a:xfrm>
        </p:spPr>
        <p:txBody>
          <a:bodyPr wrap="square"/>
          <a:lstStyle/>
          <a:p>
            <a:pPr algn="l"/>
            <a:r>
              <a:rPr lang="zh-CN" altLang="en-US" dirty="0"/>
              <a:t>任务实施</a:t>
            </a:r>
          </a:p>
        </p:txBody>
      </p:sp>
    </p:spTree>
    <p:extLst>
      <p:ext uri="{BB962C8B-B14F-4D97-AF65-F5344CB8AC3E}">
        <p14:creationId xmlns:p14="http://schemas.microsoft.com/office/powerpoint/2010/main" val="717404107"/>
      </p:ext>
    </p:extLst>
  </p:cSld>
  <p:clrMapOvr>
    <a:masterClrMapping/>
  </p:clrMapOvr>
  <p:transition spd="slow" advClick="0" advTm="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1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100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6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9" grpId="0"/>
          <p:bldP spid="25" grpId="0" animBg="1"/>
          <p:bldP spid="26" grpId="0" animBg="1"/>
          <p:bldP spid="27" grpId="0" animBg="1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1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9" grpId="0"/>
          <p:bldP spid="25" grpId="0" animBg="1"/>
          <p:bldP spid="26" grpId="0" animBg="1"/>
          <p:bldP spid="27" grpId="0" animBg="1"/>
          <p:bldP spid="34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1184910" y="250190"/>
            <a:ext cx="2883034" cy="684807"/>
          </a:xfrm>
        </p:spPr>
        <p:txBody>
          <a:bodyPr wrap="square"/>
          <a:lstStyle/>
          <a:p>
            <a:pPr algn="l"/>
            <a:r>
              <a:rPr lang="zh-CN" altLang="en-US" dirty="0"/>
              <a:t>任务实施</a:t>
            </a:r>
            <a:r>
              <a:rPr lang="en-US" altLang="zh-CN" dirty="0"/>
              <a:t>—</a:t>
            </a:r>
            <a:r>
              <a:rPr lang="zh-CN" altLang="en-US" dirty="0"/>
              <a:t>导入函数法</a:t>
            </a:r>
          </a:p>
        </p:txBody>
      </p:sp>
      <p:sp>
        <p:nvSpPr>
          <p:cNvPr id="95" name="矩形 94"/>
          <p:cNvSpPr/>
          <p:nvPr/>
        </p:nvSpPr>
        <p:spPr>
          <a:xfrm>
            <a:off x="1" y="2861421"/>
            <a:ext cx="9145588" cy="653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343" tIns="46172" rIns="92343" bIns="46172" rtlCol="0" anchor="ctr"/>
          <a:lstStyle/>
          <a:p>
            <a:pPr algn="ctr"/>
            <a:endParaRPr lang="zh-CN" altLang="en-US"/>
          </a:p>
        </p:txBody>
      </p:sp>
      <p:sp>
        <p:nvSpPr>
          <p:cNvPr id="180" name="TextBox 179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35B34B9-368E-40CE-A63D-2FEEB9BBA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376" y="613563"/>
            <a:ext cx="5449192" cy="3830395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87D5B2C-1CD2-4387-8FA1-0AF7A35A096B}"/>
              </a:ext>
            </a:extLst>
          </p:cNvPr>
          <p:cNvSpPr txBox="1"/>
          <p:nvPr/>
        </p:nvSpPr>
        <p:spPr>
          <a:xfrm>
            <a:off x="395536" y="1347614"/>
            <a:ext cx="18002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=C3+C4+C5+C6+C7+…</a:t>
            </a:r>
            <a:endParaRPr lang="zh-CN" altLang="en-US" sz="1600" b="1" dirty="0">
              <a:solidFill>
                <a:schemeClr val="accent6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3970031"/>
      </p:ext>
    </p:extLst>
  </p:cSld>
  <p:clrMapOvr>
    <a:masterClrMapping/>
  </p:clrMapOvr>
  <p:transition spd="slow" advClick="0" advTm="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180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矩形 160"/>
          <p:cNvSpPr>
            <a:spLocks noChangeArrowheads="1"/>
          </p:cNvSpPr>
          <p:nvPr/>
        </p:nvSpPr>
        <p:spPr bwMode="auto">
          <a:xfrm flipH="1">
            <a:off x="-36514" y="1176566"/>
            <a:ext cx="9289033" cy="2664296"/>
          </a:xfrm>
          <a:custGeom>
            <a:avLst/>
            <a:gdLst>
              <a:gd name="connsiteX0" fmla="*/ 0 w 7260238"/>
              <a:gd name="connsiteY0" fmla="*/ 0 h 3090960"/>
              <a:gd name="connsiteX1" fmla="*/ 7260238 w 7260238"/>
              <a:gd name="connsiteY1" fmla="*/ 0 h 3090960"/>
              <a:gd name="connsiteX2" fmla="*/ 7260238 w 7260238"/>
              <a:gd name="connsiteY2" fmla="*/ 3090960 h 3090960"/>
              <a:gd name="connsiteX3" fmla="*/ 0 w 7260238"/>
              <a:gd name="connsiteY3" fmla="*/ 3090960 h 3090960"/>
              <a:gd name="connsiteX4" fmla="*/ 0 w 7260238"/>
              <a:gd name="connsiteY4" fmla="*/ 0 h 3090960"/>
              <a:gd name="connsiteX0-1" fmla="*/ 0 w 7260238"/>
              <a:gd name="connsiteY0-2" fmla="*/ 0 h 3090960"/>
              <a:gd name="connsiteX1-3" fmla="*/ 7260238 w 7260238"/>
              <a:gd name="connsiteY1-4" fmla="*/ 0 h 3090960"/>
              <a:gd name="connsiteX2-5" fmla="*/ 7260238 w 7260238"/>
              <a:gd name="connsiteY2-6" fmla="*/ 3090960 h 3090960"/>
              <a:gd name="connsiteX3-7" fmla="*/ 666205 w 7260238"/>
              <a:gd name="connsiteY3-8" fmla="*/ 3090960 h 3090960"/>
              <a:gd name="connsiteX4-9" fmla="*/ 0 w 7260238"/>
              <a:gd name="connsiteY4-10" fmla="*/ 0 h 3090960"/>
              <a:gd name="connsiteX0-11" fmla="*/ 965 w 6594033"/>
              <a:gd name="connsiteY0-12" fmla="*/ 7470 h 3090960"/>
              <a:gd name="connsiteX1-13" fmla="*/ 6594033 w 6594033"/>
              <a:gd name="connsiteY1-14" fmla="*/ 0 h 3090960"/>
              <a:gd name="connsiteX2-15" fmla="*/ 6594033 w 6594033"/>
              <a:gd name="connsiteY2-16" fmla="*/ 3090960 h 3090960"/>
              <a:gd name="connsiteX3-17" fmla="*/ 0 w 6594033"/>
              <a:gd name="connsiteY3-18" fmla="*/ 3090960 h 3090960"/>
              <a:gd name="connsiteX4-19" fmla="*/ 965 w 6594033"/>
              <a:gd name="connsiteY4-20" fmla="*/ 7470 h 3090960"/>
            </a:gdLst>
            <a:ahLst/>
            <a:cxnLst>
              <a:cxn ang="0">
                <a:pos x="connsiteX0-11" y="connsiteY0-12"/>
              </a:cxn>
              <a:cxn ang="0">
                <a:pos x="connsiteX1-13" y="connsiteY1-14"/>
              </a:cxn>
              <a:cxn ang="0">
                <a:pos x="connsiteX2-15" y="connsiteY2-16"/>
              </a:cxn>
              <a:cxn ang="0">
                <a:pos x="connsiteX3-17" y="connsiteY3-18"/>
              </a:cxn>
              <a:cxn ang="0">
                <a:pos x="connsiteX4-19" y="connsiteY4-20"/>
              </a:cxn>
            </a:cxnLst>
            <a:rect l="l" t="t" r="r" b="b"/>
            <a:pathLst>
              <a:path w="6594033" h="3090960">
                <a:moveTo>
                  <a:pt x="965" y="7470"/>
                </a:moveTo>
                <a:lnTo>
                  <a:pt x="6594033" y="0"/>
                </a:lnTo>
                <a:lnTo>
                  <a:pt x="6594033" y="3090960"/>
                </a:lnTo>
                <a:lnTo>
                  <a:pt x="0" y="3090960"/>
                </a:lnTo>
                <a:cubicBezTo>
                  <a:pt x="322" y="2063130"/>
                  <a:pt x="643" y="1035300"/>
                  <a:pt x="965" y="7470"/>
                </a:cubicBezTo>
                <a:close/>
              </a:path>
            </a:pathLst>
          </a:custGeom>
          <a:solidFill>
            <a:srgbClr val="A568D2">
              <a:alpha val="24000"/>
            </a:srgbClr>
          </a:solidFill>
          <a:ln w="12700" cmpd="sng">
            <a:solidFill>
              <a:srgbClr val="7030A0"/>
            </a:solidFill>
            <a:miter lim="800000"/>
          </a:ln>
        </p:spPr>
        <p:txBody>
          <a:bodyPr anchor="ctr"/>
          <a:lstStyle/>
          <a:p>
            <a:pPr algn="ctr">
              <a:defRPr/>
            </a:pPr>
            <a:endParaRPr lang="zh-CN" alt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3928" y="339502"/>
            <a:ext cx="5220072" cy="3570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477" y="1324988"/>
            <a:ext cx="783102" cy="676012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 flipH="1">
            <a:off x="323528" y="1325692"/>
            <a:ext cx="697627" cy="430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函数</a:t>
            </a:r>
          </a:p>
        </p:txBody>
      </p:sp>
      <p:grpSp>
        <p:nvGrpSpPr>
          <p:cNvPr id="79" name="组合 78"/>
          <p:cNvGrpSpPr/>
          <p:nvPr/>
        </p:nvGrpSpPr>
        <p:grpSpPr>
          <a:xfrm flipH="1">
            <a:off x="471806" y="1858448"/>
            <a:ext cx="5710667" cy="1363065"/>
            <a:chOff x="-1354691" y="1594012"/>
            <a:chExt cx="5710667" cy="1363065"/>
          </a:xfrm>
        </p:grpSpPr>
        <p:sp>
          <p:nvSpPr>
            <p:cNvPr id="80" name="矩形 79"/>
            <p:cNvSpPr/>
            <p:nvPr/>
          </p:nvSpPr>
          <p:spPr>
            <a:xfrm>
              <a:off x="-1354691" y="1594012"/>
              <a:ext cx="5638659" cy="13630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函数是指已定义好的公式，形式：函数名（参数）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,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括号中是参数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¸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通过参数找到待计算的数据范围，如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Sum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（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A1:B5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）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,EXCEL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提供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200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多个内部函数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, 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常用的有求和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Sum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（）、求平均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AVERAGE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（）、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求最大值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MAX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（）、求最小值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MIN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（）、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统计个数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COUNT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（）</a:t>
              </a:r>
            </a:p>
          </p:txBody>
        </p:sp>
        <p:sp>
          <p:nvSpPr>
            <p:cNvPr id="81" name="椭圆 80"/>
            <p:cNvSpPr/>
            <p:nvPr/>
          </p:nvSpPr>
          <p:spPr>
            <a:xfrm>
              <a:off x="4283968" y="1722476"/>
              <a:ext cx="72008" cy="72008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184910" y="250190"/>
            <a:ext cx="2522994" cy="377030"/>
          </a:xfrm>
        </p:spPr>
        <p:txBody>
          <a:bodyPr wrap="square"/>
          <a:lstStyle/>
          <a:p>
            <a:pPr algn="l"/>
            <a:r>
              <a:rPr lang="zh-CN" altLang="en-US" dirty="0"/>
              <a:t>任务实施</a:t>
            </a:r>
            <a:r>
              <a:rPr lang="en-US" altLang="zh-CN" dirty="0"/>
              <a:t>—</a:t>
            </a:r>
            <a:r>
              <a:rPr lang="zh-CN" altLang="en-US" dirty="0"/>
              <a:t>函数概念</a:t>
            </a:r>
          </a:p>
        </p:txBody>
      </p:sp>
    </p:spTree>
    <p:extLst>
      <p:ext uri="{BB962C8B-B14F-4D97-AF65-F5344CB8AC3E}">
        <p14:creationId xmlns:p14="http://schemas.microsoft.com/office/powerpoint/2010/main" val="1620295885"/>
      </p:ext>
    </p:extLst>
  </p:cSld>
  <p:clrMapOvr>
    <a:masterClrMapping/>
  </p:clrMapOvr>
  <p:transition spd="slow" advClick="0" advTm="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6" accel="74000" fill="hold" nodeType="withEffect" p14:presetBounceEnd="2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4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5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4" restart="whenNotActive" fill="hold" evtFilter="cancelBubble" nodeType="interactiveSeq">
                    <p:stCondLst>
                      <p:cond evt="onClick" delay="0">
                        <p:tgtEl>
                          <p:spTgt spid="7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" fill="hold">
                          <p:stCondLst>
                            <p:cond delay="0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5"/>
                      </p:tgtEl>
                    </p:cond>
                  </p:nextCondLst>
                </p:seq>
              </p:childTnLst>
            </p:cTn>
          </p:par>
        </p:tnLst>
        <p:bldLst>
          <p:bldP spid="75" grpId="0" animBg="1"/>
          <p:bldP spid="78" grpId="0"/>
          <p:bldP spid="8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6" accel="74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4" restart="whenNotActive" fill="hold" evtFilter="cancelBubble" nodeType="interactiveSeq">
                    <p:stCondLst>
                      <p:cond evt="onClick" delay="0">
                        <p:tgtEl>
                          <p:spTgt spid="7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" fill="hold">
                          <p:stCondLst>
                            <p:cond delay="0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5"/>
                      </p:tgtEl>
                    </p:cond>
                  </p:nextCondLst>
                </p:seq>
              </p:childTnLst>
            </p:cTn>
          </p:par>
        </p:tnLst>
        <p:bldLst>
          <p:bldP spid="75" grpId="0" animBg="1"/>
          <p:bldP spid="78" grpId="0"/>
          <p:bldP spid="88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/>
          <p:nvPr/>
        </p:nvSpPr>
        <p:spPr bwMode="auto">
          <a:xfrm>
            <a:off x="3136775" y="1205985"/>
            <a:ext cx="1005569" cy="3174831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136616" y="967751"/>
            <a:ext cx="1149740" cy="1149740"/>
            <a:chOff x="2342140" y="893355"/>
            <a:chExt cx="1149740" cy="1149740"/>
          </a:xfrm>
        </p:grpSpPr>
        <p:grpSp>
          <p:nvGrpSpPr>
            <p:cNvPr id="5" name="组合 4"/>
            <p:cNvGrpSpPr/>
            <p:nvPr/>
          </p:nvGrpSpPr>
          <p:grpSpPr>
            <a:xfrm>
              <a:off x="2342140" y="893355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同心圆 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KSO_Shape"/>
            <p:cNvSpPr/>
            <p:nvPr/>
          </p:nvSpPr>
          <p:spPr bwMode="auto">
            <a:xfrm>
              <a:off x="2678413" y="1165965"/>
              <a:ext cx="489748" cy="569476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rgbClr val="9954CC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30172" y="2286104"/>
            <a:ext cx="1149740" cy="1149740"/>
            <a:chOff x="1835696" y="2211710"/>
            <a:chExt cx="1149740" cy="1149740"/>
          </a:xfrm>
        </p:grpSpPr>
        <p:grpSp>
          <p:nvGrpSpPr>
            <p:cNvPr id="10" name="组合 9"/>
            <p:cNvGrpSpPr/>
            <p:nvPr/>
          </p:nvGrpSpPr>
          <p:grpSpPr>
            <a:xfrm>
              <a:off x="1835696" y="2211710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1" name="KSO_Shape"/>
            <p:cNvSpPr/>
            <p:nvPr/>
          </p:nvSpPr>
          <p:spPr bwMode="auto">
            <a:xfrm>
              <a:off x="2089100" y="2562390"/>
              <a:ext cx="649486" cy="486031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rgbClr val="9954CC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78244" y="3510242"/>
            <a:ext cx="1149740" cy="1149740"/>
            <a:chOff x="2483768" y="3435846"/>
            <a:chExt cx="1149740" cy="1149740"/>
          </a:xfrm>
        </p:grpSpPr>
        <p:grpSp>
          <p:nvGrpSpPr>
            <p:cNvPr id="15" name="组合 14"/>
            <p:cNvGrpSpPr/>
            <p:nvPr/>
          </p:nvGrpSpPr>
          <p:grpSpPr>
            <a:xfrm>
              <a:off x="2483768" y="3435846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KSO_Shape"/>
            <p:cNvSpPr/>
            <p:nvPr/>
          </p:nvSpPr>
          <p:spPr bwMode="auto">
            <a:xfrm>
              <a:off x="2802446" y="3812214"/>
              <a:ext cx="521267" cy="439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rgbClr val="9954CC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455919" y="1327789"/>
            <a:ext cx="103686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任务一：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公式法（自定义公式）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82930" y="2658381"/>
            <a:ext cx="1331318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任务二：函数法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（有两种方式：自动计算，</a:t>
            </a:r>
            <a:r>
              <a:rPr lang="en-US" altLang="zh-CN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fx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Line 39"/>
          <p:cNvSpPr>
            <a:spLocks noChangeShapeType="1"/>
          </p:cNvSpPr>
          <p:nvPr/>
        </p:nvSpPr>
        <p:spPr bwMode="auto">
          <a:xfrm>
            <a:off x="4591540" y="1820702"/>
            <a:ext cx="915275" cy="450074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40"/>
          <p:cNvSpPr>
            <a:spLocks noChangeShapeType="1"/>
          </p:cNvSpPr>
          <p:nvPr/>
        </p:nvSpPr>
        <p:spPr bwMode="auto">
          <a:xfrm>
            <a:off x="4118193" y="2813883"/>
            <a:ext cx="1241799" cy="1261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Line 41"/>
          <p:cNvSpPr>
            <a:spLocks noChangeShapeType="1"/>
          </p:cNvSpPr>
          <p:nvPr/>
        </p:nvSpPr>
        <p:spPr bwMode="auto">
          <a:xfrm flipV="1">
            <a:off x="4548270" y="3359378"/>
            <a:ext cx="954357" cy="383256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212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5674990" y="1658514"/>
            <a:ext cx="2281386" cy="2281386"/>
            <a:chOff x="1403648" y="1115468"/>
            <a:chExt cx="1294414" cy="1294414"/>
          </a:xfrm>
        </p:grpSpPr>
        <p:sp>
          <p:nvSpPr>
            <p:cNvPr id="29" name="椭圆 28"/>
            <p:cNvSpPr/>
            <p:nvPr/>
          </p:nvSpPr>
          <p:spPr>
            <a:xfrm>
              <a:off x="1539485" y="1259632"/>
              <a:ext cx="1022740" cy="1022740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403648" y="1115468"/>
              <a:ext cx="1294414" cy="1294414"/>
              <a:chOff x="2555776" y="915566"/>
              <a:chExt cx="1944216" cy="1944216"/>
            </a:xfrm>
            <a:effectLst>
              <a:outerShdw blurRad="63500" dist="508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32" name="同心圆 31"/>
              <p:cNvSpPr/>
              <p:nvPr/>
            </p:nvSpPr>
            <p:spPr>
              <a:xfrm>
                <a:off x="2555776" y="915566"/>
                <a:ext cx="1944216" cy="1944216"/>
              </a:xfrm>
              <a:prstGeom prst="donut">
                <a:avLst>
                  <a:gd name="adj" fmla="val 10097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同心圆 32"/>
              <p:cNvSpPr/>
              <p:nvPr/>
            </p:nvSpPr>
            <p:spPr>
              <a:xfrm>
                <a:off x="2733335" y="1093125"/>
                <a:ext cx="1589098" cy="1589098"/>
              </a:xfrm>
              <a:prstGeom prst="donut">
                <a:avLst>
                  <a:gd name="adj" fmla="val 12059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687876" y="1485936"/>
              <a:ext cx="725958" cy="541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defRPr>
              </a:lvl1pPr>
            </a:lstStyle>
            <a:p>
              <a:r>
                <a:rPr lang="zh-CN" altLang="en-US" sz="2800" dirty="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成绩表</a:t>
              </a:r>
              <a:endParaRPr lang="en-US" altLang="zh-CN" sz="2800" dirty="0"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2800" dirty="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统计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  <p:sp>
        <p:nvSpPr>
          <p:cNvPr id="36" name="标题 35"/>
          <p:cNvSpPr>
            <a:spLocks noGrp="1"/>
          </p:cNvSpPr>
          <p:nvPr>
            <p:ph type="title"/>
          </p:nvPr>
        </p:nvSpPr>
        <p:spPr>
          <a:xfrm>
            <a:off x="1184909" y="250190"/>
            <a:ext cx="2777727" cy="377030"/>
          </a:xfrm>
        </p:spPr>
        <p:txBody>
          <a:bodyPr wrap="square"/>
          <a:lstStyle/>
          <a:p>
            <a:pPr algn="l"/>
            <a:r>
              <a:rPr lang="zh-CN" altLang="en-US" dirty="0"/>
              <a:t>任务实施</a:t>
            </a:r>
          </a:p>
        </p:txBody>
      </p:sp>
    </p:spTree>
    <p:extLst>
      <p:ext uri="{BB962C8B-B14F-4D97-AF65-F5344CB8AC3E}">
        <p14:creationId xmlns:p14="http://schemas.microsoft.com/office/powerpoint/2010/main" val="2247141331"/>
      </p:ext>
    </p:extLst>
  </p:cSld>
  <p:clrMapOvr>
    <a:masterClrMapping/>
  </p:clrMapOvr>
  <p:transition spd="slow" advClick="0" advTm="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1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100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6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9" grpId="0"/>
          <p:bldP spid="21" grpId="0"/>
          <p:bldP spid="25" grpId="0" animBg="1"/>
          <p:bldP spid="26" grpId="0" animBg="1"/>
          <p:bldP spid="27" grpId="0" animBg="1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1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9" grpId="0"/>
          <p:bldP spid="21" grpId="0"/>
          <p:bldP spid="25" grpId="0" animBg="1"/>
          <p:bldP spid="26" grpId="0" animBg="1"/>
          <p:bldP spid="27" grpId="0" animBg="1"/>
          <p:bldP spid="34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矩形 160"/>
          <p:cNvSpPr>
            <a:spLocks noChangeArrowheads="1"/>
          </p:cNvSpPr>
          <p:nvPr/>
        </p:nvSpPr>
        <p:spPr bwMode="auto">
          <a:xfrm flipH="1">
            <a:off x="-36514" y="1176566"/>
            <a:ext cx="9289033" cy="2664296"/>
          </a:xfrm>
          <a:custGeom>
            <a:avLst/>
            <a:gdLst>
              <a:gd name="connsiteX0" fmla="*/ 0 w 7260238"/>
              <a:gd name="connsiteY0" fmla="*/ 0 h 3090960"/>
              <a:gd name="connsiteX1" fmla="*/ 7260238 w 7260238"/>
              <a:gd name="connsiteY1" fmla="*/ 0 h 3090960"/>
              <a:gd name="connsiteX2" fmla="*/ 7260238 w 7260238"/>
              <a:gd name="connsiteY2" fmla="*/ 3090960 h 3090960"/>
              <a:gd name="connsiteX3" fmla="*/ 0 w 7260238"/>
              <a:gd name="connsiteY3" fmla="*/ 3090960 h 3090960"/>
              <a:gd name="connsiteX4" fmla="*/ 0 w 7260238"/>
              <a:gd name="connsiteY4" fmla="*/ 0 h 3090960"/>
              <a:gd name="connsiteX0-1" fmla="*/ 0 w 7260238"/>
              <a:gd name="connsiteY0-2" fmla="*/ 0 h 3090960"/>
              <a:gd name="connsiteX1-3" fmla="*/ 7260238 w 7260238"/>
              <a:gd name="connsiteY1-4" fmla="*/ 0 h 3090960"/>
              <a:gd name="connsiteX2-5" fmla="*/ 7260238 w 7260238"/>
              <a:gd name="connsiteY2-6" fmla="*/ 3090960 h 3090960"/>
              <a:gd name="connsiteX3-7" fmla="*/ 666205 w 7260238"/>
              <a:gd name="connsiteY3-8" fmla="*/ 3090960 h 3090960"/>
              <a:gd name="connsiteX4-9" fmla="*/ 0 w 7260238"/>
              <a:gd name="connsiteY4-10" fmla="*/ 0 h 3090960"/>
              <a:gd name="connsiteX0-11" fmla="*/ 965 w 6594033"/>
              <a:gd name="connsiteY0-12" fmla="*/ 7470 h 3090960"/>
              <a:gd name="connsiteX1-13" fmla="*/ 6594033 w 6594033"/>
              <a:gd name="connsiteY1-14" fmla="*/ 0 h 3090960"/>
              <a:gd name="connsiteX2-15" fmla="*/ 6594033 w 6594033"/>
              <a:gd name="connsiteY2-16" fmla="*/ 3090960 h 3090960"/>
              <a:gd name="connsiteX3-17" fmla="*/ 0 w 6594033"/>
              <a:gd name="connsiteY3-18" fmla="*/ 3090960 h 3090960"/>
              <a:gd name="connsiteX4-19" fmla="*/ 965 w 6594033"/>
              <a:gd name="connsiteY4-20" fmla="*/ 7470 h 3090960"/>
            </a:gdLst>
            <a:ahLst/>
            <a:cxnLst>
              <a:cxn ang="0">
                <a:pos x="connsiteX0-11" y="connsiteY0-12"/>
              </a:cxn>
              <a:cxn ang="0">
                <a:pos x="connsiteX1-13" y="connsiteY1-14"/>
              </a:cxn>
              <a:cxn ang="0">
                <a:pos x="connsiteX2-15" y="connsiteY2-16"/>
              </a:cxn>
              <a:cxn ang="0">
                <a:pos x="connsiteX3-17" y="connsiteY3-18"/>
              </a:cxn>
              <a:cxn ang="0">
                <a:pos x="connsiteX4-19" y="connsiteY4-20"/>
              </a:cxn>
            </a:cxnLst>
            <a:rect l="l" t="t" r="r" b="b"/>
            <a:pathLst>
              <a:path w="6594033" h="3090960">
                <a:moveTo>
                  <a:pt x="965" y="7470"/>
                </a:moveTo>
                <a:lnTo>
                  <a:pt x="6594033" y="0"/>
                </a:lnTo>
                <a:lnTo>
                  <a:pt x="6594033" y="3090960"/>
                </a:lnTo>
                <a:lnTo>
                  <a:pt x="0" y="3090960"/>
                </a:lnTo>
                <a:cubicBezTo>
                  <a:pt x="322" y="2063130"/>
                  <a:pt x="643" y="1035300"/>
                  <a:pt x="965" y="7470"/>
                </a:cubicBezTo>
                <a:close/>
              </a:path>
            </a:pathLst>
          </a:custGeom>
          <a:solidFill>
            <a:srgbClr val="A568D2">
              <a:alpha val="24000"/>
            </a:srgbClr>
          </a:solidFill>
          <a:ln w="12700" cmpd="sng">
            <a:solidFill>
              <a:srgbClr val="7030A0"/>
            </a:solidFill>
            <a:miter lim="800000"/>
          </a:ln>
        </p:spPr>
        <p:txBody>
          <a:bodyPr anchor="ctr"/>
          <a:lstStyle/>
          <a:p>
            <a:pPr algn="ctr">
              <a:defRPr/>
            </a:pPr>
            <a:endParaRPr lang="zh-CN" alt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3928" y="339502"/>
            <a:ext cx="5220072" cy="3570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477" y="1324988"/>
            <a:ext cx="783102" cy="676012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 flipH="1">
            <a:off x="323528" y="1325692"/>
            <a:ext cx="1883657" cy="430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COUNTIF</a:t>
            </a:r>
            <a:r>
              <a:rPr lang="zh-CN" altLang="en-US" sz="2000" b="1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函数</a:t>
            </a:r>
          </a:p>
        </p:txBody>
      </p:sp>
      <p:grpSp>
        <p:nvGrpSpPr>
          <p:cNvPr id="79" name="组合 78"/>
          <p:cNvGrpSpPr/>
          <p:nvPr/>
        </p:nvGrpSpPr>
        <p:grpSpPr>
          <a:xfrm flipH="1">
            <a:off x="471806" y="1858448"/>
            <a:ext cx="3267113" cy="846001"/>
            <a:chOff x="1088863" y="1594012"/>
            <a:chExt cx="3267113" cy="846001"/>
          </a:xfrm>
        </p:grpSpPr>
        <p:sp>
          <p:nvSpPr>
            <p:cNvPr id="80" name="矩形 79"/>
            <p:cNvSpPr/>
            <p:nvPr/>
          </p:nvSpPr>
          <p:spPr>
            <a:xfrm>
              <a:off x="1088863" y="1594012"/>
              <a:ext cx="3195105" cy="8460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COUNT</a:t>
              </a: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函数能完成统计个数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但是如果只想统计符合条件的数目呢</a:t>
              </a: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? </a:t>
              </a:r>
            </a:p>
            <a:p>
              <a:pPr>
                <a:lnSpc>
                  <a:spcPct val="120000"/>
                </a:lnSpc>
              </a:pP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4283968" y="1722476"/>
              <a:ext cx="72008" cy="72008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184910" y="250190"/>
            <a:ext cx="3315082" cy="992583"/>
          </a:xfrm>
        </p:spPr>
        <p:txBody>
          <a:bodyPr wrap="square"/>
          <a:lstStyle/>
          <a:p>
            <a:pPr algn="l"/>
            <a:r>
              <a:rPr lang="zh-CN" altLang="en-US" dirty="0"/>
              <a:t>任务实施</a:t>
            </a:r>
            <a:r>
              <a:rPr lang="en-US" altLang="zh-CN" dirty="0"/>
              <a:t>—COUNTIF</a:t>
            </a:r>
            <a:r>
              <a:rPr lang="zh-CN" altLang="en-US" dirty="0"/>
              <a:t>函数</a:t>
            </a:r>
            <a:br>
              <a:rPr lang="zh-CN" altLang="en-US" dirty="0"/>
            </a:b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460A8C2-28E5-41E2-9B6C-C5CBB5FFA8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2477" y="1142257"/>
            <a:ext cx="4535648" cy="273291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D109233-459D-4A02-BA0F-7B84DC674DA1}"/>
              </a:ext>
            </a:extLst>
          </p:cNvPr>
          <p:cNvSpPr txBox="1"/>
          <p:nvPr/>
        </p:nvSpPr>
        <p:spPr>
          <a:xfrm>
            <a:off x="613690" y="2866967"/>
            <a:ext cx="2660034" cy="2704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格式：</a:t>
            </a:r>
            <a:r>
              <a:rPr lang="en-US" altLang="zh-CN" sz="16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COUNTIF(</a:t>
            </a:r>
            <a:r>
              <a: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范围，条件</a:t>
            </a:r>
            <a:r>
              <a:rPr lang="en-US" altLang="zh-CN" sz="16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)</a:t>
            </a:r>
            <a:r>
              <a: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 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504419"/>
      </p:ext>
    </p:extLst>
  </p:cSld>
  <p:clrMapOvr>
    <a:masterClrMapping/>
  </p:clrMapOvr>
  <p:transition spd="slow" advClick="0" advTm="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6" accel="74000" fill="hold" nodeType="withEffect" p14:presetBounceEnd="2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4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5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 animBg="1"/>
          <p:bldP spid="78" grpId="0"/>
          <p:bldP spid="88" grpId="0"/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6" accel="74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 animBg="1"/>
          <p:bldP spid="78" grpId="0"/>
          <p:bldP spid="88" grpId="0"/>
          <p:bldP spid="4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/>
          <p:nvPr/>
        </p:nvSpPr>
        <p:spPr bwMode="auto">
          <a:xfrm>
            <a:off x="3136775" y="1205985"/>
            <a:ext cx="1005569" cy="3174831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136616" y="967751"/>
            <a:ext cx="1149740" cy="1149740"/>
            <a:chOff x="2342140" y="893355"/>
            <a:chExt cx="1149740" cy="1149740"/>
          </a:xfrm>
        </p:grpSpPr>
        <p:grpSp>
          <p:nvGrpSpPr>
            <p:cNvPr id="5" name="组合 4"/>
            <p:cNvGrpSpPr/>
            <p:nvPr/>
          </p:nvGrpSpPr>
          <p:grpSpPr>
            <a:xfrm>
              <a:off x="2342140" y="893355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同心圆 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KSO_Shape"/>
            <p:cNvSpPr/>
            <p:nvPr/>
          </p:nvSpPr>
          <p:spPr bwMode="auto">
            <a:xfrm>
              <a:off x="2678413" y="1165965"/>
              <a:ext cx="489748" cy="569476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rgbClr val="9954CC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30172" y="2286104"/>
            <a:ext cx="1149740" cy="1149740"/>
            <a:chOff x="1835696" y="2211710"/>
            <a:chExt cx="1149740" cy="1149740"/>
          </a:xfrm>
        </p:grpSpPr>
        <p:grpSp>
          <p:nvGrpSpPr>
            <p:cNvPr id="10" name="组合 9"/>
            <p:cNvGrpSpPr/>
            <p:nvPr/>
          </p:nvGrpSpPr>
          <p:grpSpPr>
            <a:xfrm>
              <a:off x="1835696" y="2211710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1" name="KSO_Shape"/>
            <p:cNvSpPr/>
            <p:nvPr/>
          </p:nvSpPr>
          <p:spPr bwMode="auto">
            <a:xfrm>
              <a:off x="2089100" y="2562390"/>
              <a:ext cx="649486" cy="486031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rgbClr val="9954CC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78244" y="3510242"/>
            <a:ext cx="1149740" cy="1149740"/>
            <a:chOff x="2483768" y="3435846"/>
            <a:chExt cx="1149740" cy="1149740"/>
          </a:xfrm>
        </p:grpSpPr>
        <p:grpSp>
          <p:nvGrpSpPr>
            <p:cNvPr id="15" name="组合 14"/>
            <p:cNvGrpSpPr/>
            <p:nvPr/>
          </p:nvGrpSpPr>
          <p:grpSpPr>
            <a:xfrm>
              <a:off x="2483768" y="3435846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KSO_Shape"/>
            <p:cNvSpPr/>
            <p:nvPr/>
          </p:nvSpPr>
          <p:spPr bwMode="auto">
            <a:xfrm>
              <a:off x="2802446" y="3812214"/>
              <a:ext cx="521267" cy="439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rgbClr val="9954CC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455919" y="1327789"/>
            <a:ext cx="103686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任务一：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公式法（自定义公式）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82930" y="2658381"/>
            <a:ext cx="1331318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任务二：函数法（有两种方式：自动计算，</a:t>
            </a:r>
            <a:r>
              <a:rPr lang="en-US" altLang="zh-CN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fx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</a:t>
            </a:r>
          </a:p>
          <a:p>
            <a:pPr algn="ctr"/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63688" y="4064093"/>
            <a:ext cx="116650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任务三：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COUNTIF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函数的使用</a:t>
            </a:r>
            <a:endParaRPr lang="pt-BR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Line 39"/>
          <p:cNvSpPr>
            <a:spLocks noChangeShapeType="1"/>
          </p:cNvSpPr>
          <p:nvPr/>
        </p:nvSpPr>
        <p:spPr bwMode="auto">
          <a:xfrm>
            <a:off x="4591540" y="1820702"/>
            <a:ext cx="915275" cy="450074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40"/>
          <p:cNvSpPr>
            <a:spLocks noChangeShapeType="1"/>
          </p:cNvSpPr>
          <p:nvPr/>
        </p:nvSpPr>
        <p:spPr bwMode="auto">
          <a:xfrm>
            <a:off x="4118193" y="2813883"/>
            <a:ext cx="1241799" cy="1261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Line 41"/>
          <p:cNvSpPr>
            <a:spLocks noChangeShapeType="1"/>
          </p:cNvSpPr>
          <p:nvPr/>
        </p:nvSpPr>
        <p:spPr bwMode="auto">
          <a:xfrm flipV="1">
            <a:off x="4548270" y="3359378"/>
            <a:ext cx="954357" cy="383256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212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5674990" y="1658514"/>
            <a:ext cx="2281386" cy="2281386"/>
            <a:chOff x="1403648" y="1115468"/>
            <a:chExt cx="1294414" cy="1294414"/>
          </a:xfrm>
        </p:grpSpPr>
        <p:sp>
          <p:nvSpPr>
            <p:cNvPr id="29" name="椭圆 28"/>
            <p:cNvSpPr/>
            <p:nvPr/>
          </p:nvSpPr>
          <p:spPr>
            <a:xfrm>
              <a:off x="1539485" y="1259632"/>
              <a:ext cx="1022740" cy="1022740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403648" y="1115468"/>
              <a:ext cx="1294414" cy="1294414"/>
              <a:chOff x="2555776" y="915566"/>
              <a:chExt cx="1944216" cy="1944216"/>
            </a:xfrm>
            <a:effectLst>
              <a:outerShdw blurRad="63500" dist="508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32" name="同心圆 31"/>
              <p:cNvSpPr/>
              <p:nvPr/>
            </p:nvSpPr>
            <p:spPr>
              <a:xfrm>
                <a:off x="2555776" y="915566"/>
                <a:ext cx="1944216" cy="1944216"/>
              </a:xfrm>
              <a:prstGeom prst="donut">
                <a:avLst>
                  <a:gd name="adj" fmla="val 10097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同心圆 32"/>
              <p:cNvSpPr/>
              <p:nvPr/>
            </p:nvSpPr>
            <p:spPr>
              <a:xfrm>
                <a:off x="2733335" y="1093125"/>
                <a:ext cx="1589098" cy="1589098"/>
              </a:xfrm>
              <a:prstGeom prst="donut">
                <a:avLst>
                  <a:gd name="adj" fmla="val 12059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687876" y="1485936"/>
              <a:ext cx="725958" cy="541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defRPr>
              </a:lvl1pPr>
            </a:lstStyle>
            <a:p>
              <a:r>
                <a:rPr lang="zh-CN" altLang="en-US" sz="2800" dirty="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成绩表</a:t>
              </a:r>
              <a:endParaRPr lang="en-US" altLang="zh-CN" sz="2800" dirty="0"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2800" dirty="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统计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  <p:sp>
        <p:nvSpPr>
          <p:cNvPr id="36" name="标题 35"/>
          <p:cNvSpPr>
            <a:spLocks noGrp="1"/>
          </p:cNvSpPr>
          <p:nvPr>
            <p:ph type="title"/>
          </p:nvPr>
        </p:nvSpPr>
        <p:spPr>
          <a:xfrm>
            <a:off x="1184909" y="250190"/>
            <a:ext cx="2777727" cy="377030"/>
          </a:xfrm>
        </p:spPr>
        <p:txBody>
          <a:bodyPr wrap="square"/>
          <a:lstStyle/>
          <a:p>
            <a:pPr algn="l"/>
            <a:r>
              <a:rPr lang="zh-CN" altLang="en-US" dirty="0"/>
              <a:t>任务实施</a:t>
            </a:r>
          </a:p>
        </p:txBody>
      </p:sp>
    </p:spTree>
    <p:extLst>
      <p:ext uri="{BB962C8B-B14F-4D97-AF65-F5344CB8AC3E}">
        <p14:creationId xmlns:p14="http://schemas.microsoft.com/office/powerpoint/2010/main" val="2274955902"/>
      </p:ext>
    </p:extLst>
  </p:cSld>
  <p:clrMapOvr>
    <a:masterClrMapping/>
  </p:clrMapOvr>
  <p:transition spd="slow" advClick="0" advTm="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1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100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6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9" grpId="0"/>
          <p:bldP spid="21" grpId="0"/>
          <p:bldP spid="23" grpId="0"/>
          <p:bldP spid="25" grpId="0" animBg="1"/>
          <p:bldP spid="26" grpId="0" animBg="1"/>
          <p:bldP spid="27" grpId="0" animBg="1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1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9" grpId="0"/>
          <p:bldP spid="21" grpId="0"/>
          <p:bldP spid="23" grpId="0"/>
          <p:bldP spid="25" grpId="0" animBg="1"/>
          <p:bldP spid="26" grpId="0" animBg="1"/>
          <p:bldP spid="27" grpId="0" animBg="1"/>
          <p:bldP spid="34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29659" y="-66624"/>
            <a:ext cx="10003318" cy="5276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矩形 23"/>
          <p:cNvSpPr/>
          <p:nvPr/>
        </p:nvSpPr>
        <p:spPr>
          <a:xfrm>
            <a:off x="-361825" y="2773877"/>
            <a:ext cx="9144000" cy="1447001"/>
          </a:xfrm>
          <a:prstGeom prst="rect">
            <a:avLst/>
          </a:prstGeom>
          <a:solidFill>
            <a:srgbClr val="9954CC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943475" y="2943489"/>
            <a:ext cx="5040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zh-CN" altLang="en-US" sz="3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作业提交及展示、评价</a:t>
            </a:r>
            <a:endParaRPr lang="en-US" altLang="zh-CN" sz="3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635896" y="1635646"/>
            <a:ext cx="0" cy="1924424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05943" y="2834921"/>
            <a:ext cx="1197175" cy="1197175"/>
            <a:chOff x="2123728" y="1579722"/>
            <a:chExt cx="1197175" cy="1197175"/>
          </a:xfrm>
        </p:grpSpPr>
        <p:grpSp>
          <p:nvGrpSpPr>
            <p:cNvPr id="17" name="组合 16"/>
            <p:cNvGrpSpPr/>
            <p:nvPr/>
          </p:nvGrpSpPr>
          <p:grpSpPr>
            <a:xfrm>
              <a:off x="2123728" y="1579722"/>
              <a:ext cx="1197175" cy="11971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1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KSO_Shape"/>
            <p:cNvSpPr/>
            <p:nvPr/>
          </p:nvSpPr>
          <p:spPr bwMode="auto">
            <a:xfrm>
              <a:off x="2339752" y="1820075"/>
              <a:ext cx="713918" cy="706777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449530" y="-778844"/>
            <a:ext cx="1179281" cy="117928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922378" y="-283851"/>
            <a:ext cx="630230" cy="63023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601167" y="31264"/>
            <a:ext cx="890519" cy="89051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923670" y="-158613"/>
            <a:ext cx="685800" cy="6858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66572" y="5040488"/>
            <a:ext cx="588857" cy="5888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963194" y="4529852"/>
            <a:ext cx="252491" cy="25249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4" name="同心圆 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181804" y="4327051"/>
            <a:ext cx="529075" cy="5290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628988" y="-1058832"/>
            <a:ext cx="1179281" cy="117928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0" name="同心圆 5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8654726" y="415647"/>
            <a:ext cx="223080" cy="2230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3" name="同心圆 6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943475" y="4706144"/>
            <a:ext cx="1179281" cy="117928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6" name="同心圆 6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275416" y="4606645"/>
            <a:ext cx="520192" cy="52019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同心圆 6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91128" y="4921759"/>
            <a:ext cx="316877" cy="31687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2" name="同心圆 7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17164" y="4738452"/>
            <a:ext cx="158438" cy="15843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5" name="同心圆 7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35236F4-DB3B-46C4-9C44-658AB3B3D6EC}"/>
              </a:ext>
            </a:extLst>
          </p:cNvPr>
          <p:cNvSpPr txBox="1"/>
          <p:nvPr/>
        </p:nvSpPr>
        <p:spPr>
          <a:xfrm>
            <a:off x="2393144" y="3759432"/>
            <a:ext cx="626158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友情提示：文件名需重命名为  组别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+</a:t>
            </a: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姓名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.xlsx</a:t>
            </a: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，如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1</a:t>
            </a: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组张三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.xlsx</a:t>
            </a: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4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4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5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3" presetClass="entr" presetSubtype="52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52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52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3" presetClass="entr" presetSubtype="52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3" presetClass="entr" presetSubtype="52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3" presetClass="entr" presetSubtype="52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3" presetClass="entr" presetSubtype="52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3" presetClass="entr" presetSubtype="52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3" presetClass="entr" presetSubtype="52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3" presetClass="entr" presetSubtype="52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3" presetClass="entr" presetSubtype="52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3" presetClass="entr" presetSubtype="52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6" presetClass="emph" presetSubtype="0" repeatCount="3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5" dur="500" tmFilter="0, 0; .2, .5; .8, .5; 1, 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6" dur="250" autoRev="1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26" presetClass="emph" presetSubtype="0" repeatCount="3000" fill="hold" nodeType="withEffect">
                                      <p:stCondLst>
                                        <p:cond delay="71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" dur="500" tmFilter="0, 0; .2, .5; .8, .5; 1, 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9" dur="250" autoRev="1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26" presetClass="emph" presetSubtype="0" repeatCount="3000" fill="hold" nodeType="withEffect">
                                      <p:stCondLst>
                                        <p:cond delay="41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1" dur="500" tmFilter="0, 0; .2, .5; .8, .5; 1, 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2" dur="250" autoRev="1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" presetID="26" presetClass="emph" presetSubtype="0" repeatCount="3000" fill="hold" nodeType="withEffect">
                                      <p:stCondLst>
                                        <p:cond delay="81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4" dur="500" tmFilter="0, 0; .2, .5; .8, .5; 1, 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5" dur="250" autoRev="1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4310"/>
                                </p:stCondLst>
                                <p:childTnLst>
                                  <p:par>
                                    <p:cTn id="1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12" grpId="0"/>
          <p:bldP spid="7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4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3" presetClass="entr" presetSubtype="52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52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52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3" presetClass="entr" presetSubtype="52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3" presetClass="entr" presetSubtype="52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3" presetClass="entr" presetSubtype="52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3" presetClass="entr" presetSubtype="52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3" presetClass="entr" presetSubtype="52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3" presetClass="entr" presetSubtype="52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3" presetClass="entr" presetSubtype="52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3" presetClass="entr" presetSubtype="52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3" presetClass="entr" presetSubtype="52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6" presetClass="emph" presetSubtype="0" repeatCount="3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5" dur="500" tmFilter="0, 0; .2, .5; .8, .5; 1, 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6" dur="250" autoRev="1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26" presetClass="emph" presetSubtype="0" repeatCount="3000" fill="hold" nodeType="withEffect">
                                      <p:stCondLst>
                                        <p:cond delay="71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" dur="500" tmFilter="0, 0; .2, .5; .8, .5; 1, 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9" dur="250" autoRev="1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26" presetClass="emph" presetSubtype="0" repeatCount="3000" fill="hold" nodeType="withEffect">
                                      <p:stCondLst>
                                        <p:cond delay="41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1" dur="500" tmFilter="0, 0; .2, .5; .8, .5; 1, 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2" dur="250" autoRev="1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" presetID="26" presetClass="emph" presetSubtype="0" repeatCount="3000" fill="hold" nodeType="withEffect">
                                      <p:stCondLst>
                                        <p:cond delay="81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4" dur="500" tmFilter="0, 0; .2, .5; .8, .5; 1, 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5" dur="250" autoRev="1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4310"/>
                                </p:stCondLst>
                                <p:childTnLst>
                                  <p:par>
                                    <p:cTn id="1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12" grpId="0"/>
          <p:bldP spid="77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84910" y="250190"/>
            <a:ext cx="2235200" cy="377030"/>
          </a:xfrm>
        </p:spPr>
        <p:txBody>
          <a:bodyPr wrap="square"/>
          <a:lstStyle/>
          <a:p>
            <a:pPr algn="l"/>
            <a:r>
              <a:rPr lang="zh-CN" altLang="en-US" b="1" dirty="0">
                <a:solidFill>
                  <a:schemeClr val="tx1"/>
                </a:solidFill>
                <a:sym typeface="+mn-ea"/>
              </a:rPr>
              <a:t>任务评价</a:t>
            </a:r>
          </a:p>
        </p:txBody>
      </p:sp>
      <p:pic>
        <p:nvPicPr>
          <p:cNvPr id="40" name="Picture 1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A568D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525"/>
                    </a14:imgEffect>
                    <a14:imgEffect>
                      <a14:saturation sat="106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6607"/>
            <a:ext cx="9145588" cy="2104679"/>
          </a:xfrm>
          <a:prstGeom prst="rect">
            <a:avLst/>
          </a:prstGeom>
          <a:solidFill>
            <a:srgbClr val="7030A0"/>
          </a:solidFill>
        </p:spPr>
      </p:pic>
      <p:pic>
        <p:nvPicPr>
          <p:cNvPr id="41" name="Picture 2" descr="Monito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582" y="836561"/>
            <a:ext cx="3143817" cy="2620202"/>
          </a:xfrm>
          <a:prstGeom prst="rect">
            <a:avLst/>
          </a:prstGeom>
        </p:spPr>
      </p:pic>
      <p:pic>
        <p:nvPicPr>
          <p:cNvPr id="42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750" y="979484"/>
            <a:ext cx="2821444" cy="1643580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effectLst>
            <a:innerShdw blurRad="63500" dist="25400" dir="13500000">
              <a:prstClr val="black">
                <a:alpha val="21000"/>
              </a:prstClr>
            </a:innerShdw>
          </a:effectLst>
        </p:spPr>
      </p:pic>
      <p:pic>
        <p:nvPicPr>
          <p:cNvPr id="43" name="Picture 4" descr="Monitor-Light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14332" y="908024"/>
            <a:ext cx="1201618" cy="1470168"/>
          </a:xfrm>
          <a:prstGeom prst="rect">
            <a:avLst/>
          </a:prstGeom>
        </p:spPr>
      </p:pic>
      <p:pic>
        <p:nvPicPr>
          <p:cNvPr id="44" name="Picture 5" descr="ipa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5387" y="1342009"/>
            <a:ext cx="2980912" cy="2858402"/>
          </a:xfrm>
          <a:prstGeom prst="rect">
            <a:avLst/>
          </a:prstGeom>
        </p:spPr>
      </p:pic>
      <p:pic>
        <p:nvPicPr>
          <p:cNvPr id="45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411" y="1505744"/>
            <a:ext cx="1560546" cy="1882185"/>
          </a:xfrm>
          <a:prstGeom prst="rect">
            <a:avLst/>
          </a:prstGeom>
          <a:effectLst>
            <a:innerShdw blurRad="63500" dist="25400" dir="13500000">
              <a:prstClr val="black">
                <a:alpha val="26000"/>
              </a:prstClr>
            </a:innerShdw>
          </a:effectLst>
        </p:spPr>
      </p:pic>
      <p:pic>
        <p:nvPicPr>
          <p:cNvPr id="46" name="Picture 7" descr="ipad-light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7214452" y="1405022"/>
            <a:ext cx="915621" cy="2072317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AC3FC6E-DF75-4110-B046-4B73CF80CE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74866" y="77472"/>
            <a:ext cx="5334462" cy="4229467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84910" y="250190"/>
            <a:ext cx="2294890" cy="699770"/>
          </a:xfrm>
        </p:spPr>
        <p:txBody>
          <a:bodyPr wrap="square"/>
          <a:lstStyle/>
          <a:p>
            <a:pPr algn="l"/>
            <a:r>
              <a:rPr lang="zh-CN" altLang="en-US" b="1" dirty="0"/>
              <a:t>课程总结</a:t>
            </a:r>
            <a:br>
              <a:rPr lang="zh-CN" altLang="en-US" dirty="0"/>
            </a:br>
            <a:endParaRPr lang="zh-CN" altLang="en-US" dirty="0"/>
          </a:p>
        </p:txBody>
      </p:sp>
      <p:grpSp>
        <p:nvGrpSpPr>
          <p:cNvPr id="40" name="组合 39"/>
          <p:cNvGrpSpPr/>
          <p:nvPr/>
        </p:nvGrpSpPr>
        <p:grpSpPr>
          <a:xfrm>
            <a:off x="648109" y="699542"/>
            <a:ext cx="865731" cy="801737"/>
            <a:chOff x="3481448" y="2338049"/>
            <a:chExt cx="2181104" cy="2181104"/>
          </a:xfrm>
        </p:grpSpPr>
        <p:grpSp>
          <p:nvGrpSpPr>
            <p:cNvPr id="41" name="组合 40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3" name="同心圆 4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4112889" y="2947494"/>
              <a:ext cx="696733" cy="604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01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433660" y="1469250"/>
            <a:ext cx="1567209" cy="3406756"/>
          </a:xfrm>
          <a:prstGeom prst="rect">
            <a:avLst/>
          </a:prstGeom>
          <a:noFill/>
          <a:ln>
            <a:noFill/>
          </a:ln>
        </p:spPr>
        <p:txBody>
          <a:bodyPr wrap="square" lIns="68571" tIns="34285" rIns="68571" bIns="34285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公式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是工作表中对数据进行计算的算式，由等号开头，等号后面是由操作数和数学运算符号组成的一个表达式。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求和：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第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数 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+……+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最后一个数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求平均：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（第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数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…+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最后一个数）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数的个数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2167741" y="2332956"/>
            <a:ext cx="473766" cy="477588"/>
            <a:chOff x="3041651" y="3326606"/>
            <a:chExt cx="631825" cy="636588"/>
          </a:xfrm>
        </p:grpSpPr>
        <p:sp>
          <p:nvSpPr>
            <p:cNvPr id="47" name="Oval 9"/>
            <p:cNvSpPr>
              <a:spLocks noChangeArrowheads="1"/>
            </p:cNvSpPr>
            <p:nvPr/>
          </p:nvSpPr>
          <p:spPr bwMode="auto">
            <a:xfrm>
              <a:off x="3041651" y="3326606"/>
              <a:ext cx="631825" cy="636588"/>
            </a:xfrm>
            <a:prstGeom prst="ellipse">
              <a:avLst/>
            </a:prstGeom>
            <a:solidFill>
              <a:srgbClr val="9954CC"/>
            </a:solidFill>
            <a:ln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10"/>
            <p:cNvSpPr/>
            <p:nvPr/>
          </p:nvSpPr>
          <p:spPr bwMode="auto">
            <a:xfrm>
              <a:off x="3378201" y="3469481"/>
              <a:ext cx="206375" cy="342900"/>
            </a:xfrm>
            <a:custGeom>
              <a:avLst/>
              <a:gdLst>
                <a:gd name="T0" fmla="*/ 216 w 252"/>
                <a:gd name="T1" fmla="*/ 252 h 418"/>
                <a:gd name="T2" fmla="*/ 136 w 252"/>
                <a:gd name="T3" fmla="*/ 321 h 418"/>
                <a:gd name="T4" fmla="*/ 58 w 252"/>
                <a:gd name="T5" fmla="*/ 388 h 418"/>
                <a:gd name="T6" fmla="*/ 0 w 252"/>
                <a:gd name="T7" fmla="*/ 350 h 418"/>
                <a:gd name="T8" fmla="*/ 34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4 w 252"/>
                <a:gd name="T15" fmla="*/ 88 h 418"/>
                <a:gd name="T16" fmla="*/ 0 w 252"/>
                <a:gd name="T17" fmla="*/ 58 h 418"/>
                <a:gd name="T18" fmla="*/ 55 w 252"/>
                <a:gd name="T19" fmla="*/ 19 h 418"/>
                <a:gd name="T20" fmla="*/ 136 w 252"/>
                <a:gd name="T21" fmla="*/ 88 h 418"/>
                <a:gd name="T22" fmla="*/ 213 w 252"/>
                <a:gd name="T23" fmla="*/ 154 h 418"/>
                <a:gd name="T24" fmla="*/ 216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6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8" y="388"/>
                  </a:cubicBezTo>
                  <a:cubicBezTo>
                    <a:pt x="21" y="418"/>
                    <a:pt x="5" y="397"/>
                    <a:pt x="0" y="350"/>
                  </a:cubicBezTo>
                  <a:lnTo>
                    <a:pt x="34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4" y="88"/>
                  </a:cubicBezTo>
                  <a:lnTo>
                    <a:pt x="0" y="58"/>
                  </a:lnTo>
                  <a:cubicBezTo>
                    <a:pt x="4" y="4"/>
                    <a:pt x="25" y="0"/>
                    <a:pt x="55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3" y="154"/>
                  </a:cubicBezTo>
                  <a:cubicBezTo>
                    <a:pt x="252" y="189"/>
                    <a:pt x="244" y="221"/>
                    <a:pt x="216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11"/>
            <p:cNvSpPr/>
            <p:nvPr/>
          </p:nvSpPr>
          <p:spPr bwMode="auto">
            <a:xfrm>
              <a:off x="3182938" y="3469481"/>
              <a:ext cx="206375" cy="342900"/>
            </a:xfrm>
            <a:custGeom>
              <a:avLst/>
              <a:gdLst>
                <a:gd name="T0" fmla="*/ 217 w 252"/>
                <a:gd name="T1" fmla="*/ 252 h 418"/>
                <a:gd name="T2" fmla="*/ 136 w 252"/>
                <a:gd name="T3" fmla="*/ 321 h 418"/>
                <a:gd name="T4" fmla="*/ 59 w 252"/>
                <a:gd name="T5" fmla="*/ 388 h 418"/>
                <a:gd name="T6" fmla="*/ 0 w 252"/>
                <a:gd name="T7" fmla="*/ 350 h 418"/>
                <a:gd name="T8" fmla="*/ 35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5 w 252"/>
                <a:gd name="T15" fmla="*/ 88 h 418"/>
                <a:gd name="T16" fmla="*/ 0 w 252"/>
                <a:gd name="T17" fmla="*/ 58 h 418"/>
                <a:gd name="T18" fmla="*/ 56 w 252"/>
                <a:gd name="T19" fmla="*/ 19 h 418"/>
                <a:gd name="T20" fmla="*/ 136 w 252"/>
                <a:gd name="T21" fmla="*/ 88 h 418"/>
                <a:gd name="T22" fmla="*/ 214 w 252"/>
                <a:gd name="T23" fmla="*/ 154 h 418"/>
                <a:gd name="T24" fmla="*/ 217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989254" y="644154"/>
            <a:ext cx="827547" cy="793086"/>
            <a:chOff x="3481448" y="2338049"/>
            <a:chExt cx="2181104" cy="2181104"/>
          </a:xfrm>
        </p:grpSpPr>
        <p:grpSp>
          <p:nvGrpSpPr>
            <p:cNvPr id="51" name="组合 50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3" name="同心圆 5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3899379" y="2961667"/>
              <a:ext cx="696733" cy="604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02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sp>
        <p:nvSpPr>
          <p:cNvPr id="55" name="矩形 54"/>
          <p:cNvSpPr/>
          <p:nvPr/>
        </p:nvSpPr>
        <p:spPr>
          <a:xfrm>
            <a:off x="2686981" y="1484387"/>
            <a:ext cx="1567209" cy="3129757"/>
          </a:xfrm>
          <a:prstGeom prst="rect">
            <a:avLst/>
          </a:prstGeom>
          <a:noFill/>
          <a:ln>
            <a:noFill/>
          </a:ln>
        </p:spPr>
        <p:txBody>
          <a:bodyPr wrap="square" lIns="68571" tIns="34285" rIns="68571" bIns="34285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可以认为是一些预先定义好的公式，“函数名（参数）”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求和：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=sum(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第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数：最后数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)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求平均：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=average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（第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数：最后数）今天还讲了求最大 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max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，最小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min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，计数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count,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条件计数</a:t>
            </a:r>
            <a:r>
              <a:rPr lang="en-US" altLang="zh-CN" sz="1200" kern="0" dirty="0" err="1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countif</a:t>
            </a:r>
            <a:endParaRPr lang="zh-CN" altLang="en-US" sz="1200" kern="0" dirty="0">
              <a:solidFill>
                <a:schemeClr val="accent3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4341407" y="2384736"/>
            <a:ext cx="473766" cy="477588"/>
            <a:chOff x="3041651" y="3326606"/>
            <a:chExt cx="631825" cy="636588"/>
          </a:xfrm>
        </p:grpSpPr>
        <p:sp>
          <p:nvSpPr>
            <p:cNvPr id="57" name="Oval 9"/>
            <p:cNvSpPr>
              <a:spLocks noChangeArrowheads="1"/>
            </p:cNvSpPr>
            <p:nvPr/>
          </p:nvSpPr>
          <p:spPr bwMode="auto">
            <a:xfrm>
              <a:off x="3041651" y="3326606"/>
              <a:ext cx="631825" cy="636588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Freeform 10"/>
            <p:cNvSpPr/>
            <p:nvPr/>
          </p:nvSpPr>
          <p:spPr bwMode="auto">
            <a:xfrm>
              <a:off x="3378201" y="3469481"/>
              <a:ext cx="206375" cy="342900"/>
            </a:xfrm>
            <a:custGeom>
              <a:avLst/>
              <a:gdLst>
                <a:gd name="T0" fmla="*/ 216 w 252"/>
                <a:gd name="T1" fmla="*/ 252 h 418"/>
                <a:gd name="T2" fmla="*/ 136 w 252"/>
                <a:gd name="T3" fmla="*/ 321 h 418"/>
                <a:gd name="T4" fmla="*/ 58 w 252"/>
                <a:gd name="T5" fmla="*/ 388 h 418"/>
                <a:gd name="T6" fmla="*/ 0 w 252"/>
                <a:gd name="T7" fmla="*/ 350 h 418"/>
                <a:gd name="T8" fmla="*/ 34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4 w 252"/>
                <a:gd name="T15" fmla="*/ 88 h 418"/>
                <a:gd name="T16" fmla="*/ 0 w 252"/>
                <a:gd name="T17" fmla="*/ 58 h 418"/>
                <a:gd name="T18" fmla="*/ 55 w 252"/>
                <a:gd name="T19" fmla="*/ 19 h 418"/>
                <a:gd name="T20" fmla="*/ 136 w 252"/>
                <a:gd name="T21" fmla="*/ 88 h 418"/>
                <a:gd name="T22" fmla="*/ 213 w 252"/>
                <a:gd name="T23" fmla="*/ 154 h 418"/>
                <a:gd name="T24" fmla="*/ 216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6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8" y="388"/>
                  </a:cubicBezTo>
                  <a:cubicBezTo>
                    <a:pt x="21" y="418"/>
                    <a:pt x="5" y="397"/>
                    <a:pt x="0" y="350"/>
                  </a:cubicBezTo>
                  <a:lnTo>
                    <a:pt x="34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4" y="88"/>
                  </a:cubicBezTo>
                  <a:lnTo>
                    <a:pt x="0" y="58"/>
                  </a:lnTo>
                  <a:cubicBezTo>
                    <a:pt x="4" y="4"/>
                    <a:pt x="25" y="0"/>
                    <a:pt x="55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3" y="154"/>
                  </a:cubicBezTo>
                  <a:cubicBezTo>
                    <a:pt x="252" y="189"/>
                    <a:pt x="244" y="221"/>
                    <a:pt x="216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Freeform 11"/>
            <p:cNvSpPr/>
            <p:nvPr/>
          </p:nvSpPr>
          <p:spPr bwMode="auto">
            <a:xfrm>
              <a:off x="3182938" y="3469481"/>
              <a:ext cx="206375" cy="342900"/>
            </a:xfrm>
            <a:custGeom>
              <a:avLst/>
              <a:gdLst>
                <a:gd name="T0" fmla="*/ 217 w 252"/>
                <a:gd name="T1" fmla="*/ 252 h 418"/>
                <a:gd name="T2" fmla="*/ 136 w 252"/>
                <a:gd name="T3" fmla="*/ 321 h 418"/>
                <a:gd name="T4" fmla="*/ 59 w 252"/>
                <a:gd name="T5" fmla="*/ 388 h 418"/>
                <a:gd name="T6" fmla="*/ 0 w 252"/>
                <a:gd name="T7" fmla="*/ 350 h 418"/>
                <a:gd name="T8" fmla="*/ 35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5 w 252"/>
                <a:gd name="T15" fmla="*/ 88 h 418"/>
                <a:gd name="T16" fmla="*/ 0 w 252"/>
                <a:gd name="T17" fmla="*/ 58 h 418"/>
                <a:gd name="T18" fmla="*/ 56 w 252"/>
                <a:gd name="T19" fmla="*/ 19 h 418"/>
                <a:gd name="T20" fmla="*/ 136 w 252"/>
                <a:gd name="T21" fmla="*/ 88 h 418"/>
                <a:gd name="T22" fmla="*/ 214 w 252"/>
                <a:gd name="T23" fmla="*/ 154 h 418"/>
                <a:gd name="T24" fmla="*/ 217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046373" y="604036"/>
            <a:ext cx="827547" cy="793086"/>
            <a:chOff x="3481448" y="2338049"/>
            <a:chExt cx="2181104" cy="2181104"/>
          </a:xfrm>
        </p:grpSpPr>
        <p:grpSp>
          <p:nvGrpSpPr>
            <p:cNvPr id="61" name="组合 60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3" name="同心圆 6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62" name="TextBox 61"/>
            <p:cNvSpPr txBox="1"/>
            <p:nvPr/>
          </p:nvSpPr>
          <p:spPr>
            <a:xfrm>
              <a:off x="3943697" y="2935491"/>
              <a:ext cx="696733" cy="604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03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4889812" y="1491630"/>
            <a:ext cx="1567209" cy="2945092"/>
          </a:xfrm>
          <a:prstGeom prst="rect">
            <a:avLst/>
          </a:prstGeom>
          <a:noFill/>
          <a:ln>
            <a:noFill/>
          </a:ln>
        </p:spPr>
        <p:txBody>
          <a:bodyPr wrap="square" lIns="68571" tIns="34285" rIns="68571" bIns="34285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公式编辑修改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：单击后，在编辑栏修改，按回车确认</a:t>
            </a:r>
            <a:endParaRPr lang="en-US" altLang="zh-CN" sz="1200" kern="0" dirty="0">
              <a:solidFill>
                <a:schemeClr val="accent3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函数操作方法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：直接输入；菜单栏下的“∑”按钮；编辑栏中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FX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按钮</a:t>
            </a:r>
            <a:endParaRPr lang="en-US" altLang="zh-CN" sz="1200" kern="0" dirty="0">
              <a:solidFill>
                <a:schemeClr val="accent3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公式与函数关系</a:t>
            </a: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函数其实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可以作为公式的一部分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6601843" y="2381758"/>
            <a:ext cx="473766" cy="477588"/>
            <a:chOff x="3041651" y="3326606"/>
            <a:chExt cx="631825" cy="636588"/>
          </a:xfrm>
        </p:grpSpPr>
        <p:sp>
          <p:nvSpPr>
            <p:cNvPr id="67" name="Oval 9"/>
            <p:cNvSpPr>
              <a:spLocks noChangeArrowheads="1"/>
            </p:cNvSpPr>
            <p:nvPr/>
          </p:nvSpPr>
          <p:spPr bwMode="auto">
            <a:xfrm>
              <a:off x="3041651" y="3326606"/>
              <a:ext cx="631825" cy="636588"/>
            </a:xfrm>
            <a:prstGeom prst="ellipse">
              <a:avLst/>
            </a:prstGeom>
            <a:solidFill>
              <a:srgbClr val="9954CC"/>
            </a:solidFill>
            <a:ln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Freeform 10"/>
            <p:cNvSpPr/>
            <p:nvPr/>
          </p:nvSpPr>
          <p:spPr bwMode="auto">
            <a:xfrm>
              <a:off x="3378201" y="3469481"/>
              <a:ext cx="206375" cy="342900"/>
            </a:xfrm>
            <a:custGeom>
              <a:avLst/>
              <a:gdLst>
                <a:gd name="T0" fmla="*/ 216 w 252"/>
                <a:gd name="T1" fmla="*/ 252 h 418"/>
                <a:gd name="T2" fmla="*/ 136 w 252"/>
                <a:gd name="T3" fmla="*/ 321 h 418"/>
                <a:gd name="T4" fmla="*/ 58 w 252"/>
                <a:gd name="T5" fmla="*/ 388 h 418"/>
                <a:gd name="T6" fmla="*/ 0 w 252"/>
                <a:gd name="T7" fmla="*/ 350 h 418"/>
                <a:gd name="T8" fmla="*/ 34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4 w 252"/>
                <a:gd name="T15" fmla="*/ 88 h 418"/>
                <a:gd name="T16" fmla="*/ 0 w 252"/>
                <a:gd name="T17" fmla="*/ 58 h 418"/>
                <a:gd name="T18" fmla="*/ 55 w 252"/>
                <a:gd name="T19" fmla="*/ 19 h 418"/>
                <a:gd name="T20" fmla="*/ 136 w 252"/>
                <a:gd name="T21" fmla="*/ 88 h 418"/>
                <a:gd name="T22" fmla="*/ 213 w 252"/>
                <a:gd name="T23" fmla="*/ 154 h 418"/>
                <a:gd name="T24" fmla="*/ 216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6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8" y="388"/>
                  </a:cubicBezTo>
                  <a:cubicBezTo>
                    <a:pt x="21" y="418"/>
                    <a:pt x="5" y="397"/>
                    <a:pt x="0" y="350"/>
                  </a:cubicBezTo>
                  <a:lnTo>
                    <a:pt x="34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4" y="88"/>
                  </a:cubicBezTo>
                  <a:lnTo>
                    <a:pt x="0" y="58"/>
                  </a:lnTo>
                  <a:cubicBezTo>
                    <a:pt x="4" y="4"/>
                    <a:pt x="25" y="0"/>
                    <a:pt x="55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3" y="154"/>
                  </a:cubicBezTo>
                  <a:cubicBezTo>
                    <a:pt x="252" y="189"/>
                    <a:pt x="244" y="221"/>
                    <a:pt x="216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11"/>
            <p:cNvSpPr/>
            <p:nvPr/>
          </p:nvSpPr>
          <p:spPr bwMode="auto">
            <a:xfrm>
              <a:off x="3182938" y="3469481"/>
              <a:ext cx="206375" cy="342900"/>
            </a:xfrm>
            <a:custGeom>
              <a:avLst/>
              <a:gdLst>
                <a:gd name="T0" fmla="*/ 217 w 252"/>
                <a:gd name="T1" fmla="*/ 252 h 418"/>
                <a:gd name="T2" fmla="*/ 136 w 252"/>
                <a:gd name="T3" fmla="*/ 321 h 418"/>
                <a:gd name="T4" fmla="*/ 59 w 252"/>
                <a:gd name="T5" fmla="*/ 388 h 418"/>
                <a:gd name="T6" fmla="*/ 0 w 252"/>
                <a:gd name="T7" fmla="*/ 350 h 418"/>
                <a:gd name="T8" fmla="*/ 35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5 w 252"/>
                <a:gd name="T15" fmla="*/ 88 h 418"/>
                <a:gd name="T16" fmla="*/ 0 w 252"/>
                <a:gd name="T17" fmla="*/ 58 h 418"/>
                <a:gd name="T18" fmla="*/ 56 w 252"/>
                <a:gd name="T19" fmla="*/ 19 h 418"/>
                <a:gd name="T20" fmla="*/ 136 w 252"/>
                <a:gd name="T21" fmla="*/ 88 h 418"/>
                <a:gd name="T22" fmla="*/ 214 w 252"/>
                <a:gd name="T23" fmla="*/ 154 h 418"/>
                <a:gd name="T24" fmla="*/ 217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075609" y="536551"/>
            <a:ext cx="883481" cy="915962"/>
            <a:chOff x="3481448" y="2338049"/>
            <a:chExt cx="2181104" cy="2181104"/>
          </a:xfrm>
        </p:grpSpPr>
        <p:grpSp>
          <p:nvGrpSpPr>
            <p:cNvPr id="71" name="组合 70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3" name="同心圆 7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3920465" y="3016041"/>
              <a:ext cx="696731" cy="604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04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sp>
        <p:nvSpPr>
          <p:cNvPr id="75" name="矩形 74"/>
          <p:cNvSpPr/>
          <p:nvPr/>
        </p:nvSpPr>
        <p:spPr>
          <a:xfrm>
            <a:off x="7002648" y="1524985"/>
            <a:ext cx="1567209" cy="2575760"/>
          </a:xfrm>
          <a:prstGeom prst="rect">
            <a:avLst/>
          </a:prstGeom>
          <a:noFill/>
          <a:ln>
            <a:noFill/>
          </a:ln>
        </p:spPr>
        <p:txBody>
          <a:bodyPr wrap="square" lIns="68571" tIns="34285" rIns="68571" bIns="34285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操作技巧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：用填充柄复制公式或函数重复大量操作</a:t>
            </a:r>
            <a:endParaRPr lang="en-US" altLang="zh-CN" sz="1200" kern="0" dirty="0">
              <a:solidFill>
                <a:schemeClr val="accent3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200" kern="0" dirty="0">
              <a:solidFill>
                <a:schemeClr val="accent3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今天所学的函数都是</a:t>
            </a:r>
            <a:r>
              <a:rPr lang="en-US" altLang="zh-CN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EXCEL</a:t>
            </a:r>
            <a:r>
              <a:rPr lang="zh-CN" altLang="en-US" sz="1200" kern="0" dirty="0">
                <a:solidFill>
                  <a:schemeClr val="accent3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最简单的函数，学好它们为今后学习更多更复杂的函数打好基础。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</p:spTree>
  </p:cSld>
  <p:clrMapOvr>
    <a:masterClrMapping/>
  </p:clrMapOvr>
  <p:transition spd="slow" advClick="0" advTm="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2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" presetID="2" presetClass="entr" presetSubtype="1" accel="52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1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1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0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5" presetID="2" presetClass="entr" presetSubtype="1" accel="52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30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35" presetID="2" presetClass="entr" presetSubtype="1" accel="52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3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5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0"/>
                      </p:tgtEl>
                    </p:cond>
                  </p:nextCondLst>
                </p:seq>
                <p:seq concurrent="1" nextAc="seek">
                  <p:cTn id="55" restart="whenNotActive" fill="hold" evtFilter="cancelBubble" nodeType="interactiveSeq">
                    <p:stCondLst>
                      <p:cond evt="onClick" delay="0">
                        <p:tgtEl>
                          <p:spTgt spid="6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6" fill="hold">
                          <p:stCondLst>
                            <p:cond delay="0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0"/>
                      </p:tgtEl>
                    </p:cond>
                  </p:nextCondLst>
                </p:seq>
                <p:seq concurrent="1" nextAc="seek">
                  <p:cTn id="61" restart="whenNotActive" fill="hold" evtFilter="cancelBubble" nodeType="interactiveSeq">
                    <p:stCondLst>
                      <p:cond evt="onClick" delay="0">
                        <p:tgtEl>
                          <p:spTgt spid="7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2" fill="hold">
                          <p:stCondLst>
                            <p:cond delay="0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0"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  <p:bldP spid="55" grpId="0"/>
          <p:bldP spid="65" grpId="0"/>
          <p:bldP spid="75" grpId="0"/>
          <p:bldP spid="7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" presetID="2" presetClass="entr" presetSubtype="1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5" presetID="2" presetClass="entr" presetSubtype="1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35" presetID="2" presetClass="entr" presetSubtype="1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3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5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0"/>
                      </p:tgtEl>
                    </p:cond>
                  </p:nextCondLst>
                </p:seq>
                <p:seq concurrent="1" nextAc="seek">
                  <p:cTn id="55" restart="whenNotActive" fill="hold" evtFilter="cancelBubble" nodeType="interactiveSeq">
                    <p:stCondLst>
                      <p:cond evt="onClick" delay="0">
                        <p:tgtEl>
                          <p:spTgt spid="6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6" fill="hold">
                          <p:stCondLst>
                            <p:cond delay="0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0"/>
                      </p:tgtEl>
                    </p:cond>
                  </p:nextCondLst>
                </p:seq>
                <p:seq concurrent="1" nextAc="seek">
                  <p:cTn id="61" restart="whenNotActive" fill="hold" evtFilter="cancelBubble" nodeType="interactiveSeq">
                    <p:stCondLst>
                      <p:cond evt="onClick" delay="0">
                        <p:tgtEl>
                          <p:spTgt spid="7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2" fill="hold">
                          <p:stCondLst>
                            <p:cond delay="0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0"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  <p:bldP spid="55" grpId="0"/>
          <p:bldP spid="65" grpId="0"/>
          <p:bldP spid="75" grpId="0"/>
          <p:bldP spid="76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663" y="1049536"/>
            <a:ext cx="1766888" cy="1766888"/>
          </a:xfrm>
          <a:prstGeom prst="ellipse">
            <a:avLst/>
          </a:prstGeom>
          <a:solidFill>
            <a:schemeClr val="accent5"/>
          </a:solidFill>
          <a:ln w="571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228600" dist="114300" dir="6840000" sx="99000" sy="99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占位符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774" y="3037110"/>
            <a:ext cx="1766888" cy="1766888"/>
          </a:xfrm>
          <a:prstGeom prst="ellipse">
            <a:avLst/>
          </a:prstGeom>
          <a:solidFill>
            <a:schemeClr val="accent5"/>
          </a:solidFill>
          <a:ln w="571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228600" dist="114300" dir="6840000" sx="99000" sy="99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占位符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9" r="18699"/>
          <a:stretch>
            <a:fillRect/>
          </a:stretch>
        </p:blipFill>
        <p:spPr>
          <a:xfrm>
            <a:off x="2483768" y="3023790"/>
            <a:ext cx="1768475" cy="1766888"/>
          </a:xfrm>
          <a:prstGeom prst="ellipse">
            <a:avLst/>
          </a:prstGeom>
          <a:solidFill>
            <a:schemeClr val="accent5"/>
          </a:solidFill>
          <a:ln w="571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228600" dist="114300" dir="6840000" sx="99000" sy="99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占位符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417" y="1049234"/>
            <a:ext cx="1766888" cy="1766888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571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228600" dist="114300" dir="6840000" sx="99000" sy="99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占位符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298" y="1049234"/>
            <a:ext cx="1766888" cy="1766888"/>
          </a:xfrm>
          <a:prstGeom prst="ellipse">
            <a:avLst/>
          </a:prstGeom>
          <a:solidFill>
            <a:schemeClr val="accent5"/>
          </a:solidFill>
          <a:ln w="571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228600" dist="114300" dir="6840000" sx="99000" sy="99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ounded Rectangle 36"/>
          <p:cNvSpPr/>
          <p:nvPr/>
        </p:nvSpPr>
        <p:spPr>
          <a:xfrm>
            <a:off x="6053761" y="3275962"/>
            <a:ext cx="924820" cy="206456"/>
          </a:xfrm>
          <a:prstGeom prst="roundRect">
            <a:avLst>
              <a:gd name="adj" fmla="val 50000"/>
            </a:avLst>
          </a:prstGeom>
          <a:solidFill>
            <a:srgbClr val="9954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0" rIns="0" bIns="45710" rtlCol="0" anchor="t"/>
          <a:lstStyle/>
          <a:p>
            <a:r>
              <a:rPr lang="zh-CN" altLang="en-US" sz="900" b="1" dirty="0">
                <a:latin typeface="微软雅黑" pitchFamily="34" charset="-122"/>
                <a:ea typeface="微软雅黑" pitchFamily="34" charset="-122"/>
                <a:cs typeface="Source Sans Pro ExtraLight"/>
              </a:rPr>
              <a:t>业务总结</a:t>
            </a:r>
            <a:endParaRPr lang="en-US" sz="900" b="1" dirty="0">
              <a:latin typeface="微软雅黑" pitchFamily="34" charset="-122"/>
              <a:ea typeface="微软雅黑" pitchFamily="34" charset="-122"/>
              <a:cs typeface="Source Sans Pro ExtraLight"/>
            </a:endParaRPr>
          </a:p>
        </p:txBody>
      </p:sp>
      <p:sp>
        <p:nvSpPr>
          <p:cNvPr id="9" name="Rounded Rectangle 33"/>
          <p:cNvSpPr/>
          <p:nvPr/>
        </p:nvSpPr>
        <p:spPr>
          <a:xfrm>
            <a:off x="4922647" y="1164400"/>
            <a:ext cx="814154" cy="206456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0" rIns="0" bIns="45710" rtlCol="0" anchor="t"/>
          <a:lstStyle/>
          <a:p>
            <a:r>
              <a:rPr lang="zh-CN" altLang="en-US" sz="900" b="1" dirty="0">
                <a:latin typeface="微软雅黑" pitchFamily="34" charset="-122"/>
                <a:ea typeface="微软雅黑" pitchFamily="34" charset="-122"/>
                <a:cs typeface="Source Sans Pro ExtraLight"/>
              </a:rPr>
              <a:t>比赛统计</a:t>
            </a:r>
            <a:endParaRPr lang="en-US" sz="900" b="1" dirty="0">
              <a:latin typeface="微软雅黑" pitchFamily="34" charset="-122"/>
              <a:ea typeface="微软雅黑" pitchFamily="34" charset="-122"/>
              <a:cs typeface="Source Sans Pro ExtraLight"/>
            </a:endParaRPr>
          </a:p>
        </p:txBody>
      </p:sp>
      <p:sp>
        <p:nvSpPr>
          <p:cNvPr id="10" name="Rounded Rectangle 32"/>
          <p:cNvSpPr/>
          <p:nvPr/>
        </p:nvSpPr>
        <p:spPr>
          <a:xfrm>
            <a:off x="2362374" y="1164400"/>
            <a:ext cx="814154" cy="206456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0" rIns="0" bIns="45710" rtlCol="0" anchor="t"/>
          <a:lstStyle/>
          <a:p>
            <a:r>
              <a:rPr lang="zh-CN" altLang="en-US" sz="900" b="1" dirty="0">
                <a:latin typeface="微软雅黑" pitchFamily="34" charset="-122"/>
                <a:ea typeface="微软雅黑" pitchFamily="34" charset="-122"/>
                <a:cs typeface="Source Sans Pro ExtraLight"/>
              </a:rPr>
              <a:t>规划统计</a:t>
            </a:r>
            <a:endParaRPr lang="en-US" sz="900" b="1" dirty="0">
              <a:latin typeface="微软雅黑" pitchFamily="34" charset="-122"/>
              <a:ea typeface="微软雅黑" pitchFamily="34" charset="-122"/>
              <a:cs typeface="Source Sans Pro ExtraLight"/>
            </a:endParaRPr>
          </a:p>
        </p:txBody>
      </p:sp>
      <p:sp>
        <p:nvSpPr>
          <p:cNvPr id="11" name="Rounded Rectangle 34"/>
          <p:cNvSpPr/>
          <p:nvPr/>
        </p:nvSpPr>
        <p:spPr>
          <a:xfrm>
            <a:off x="7286238" y="1164400"/>
            <a:ext cx="814154" cy="206456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0" rIns="0" bIns="45710" rtlCol="0" anchor="t"/>
          <a:lstStyle/>
          <a:p>
            <a:r>
              <a:rPr lang="zh-CN" altLang="en-US" sz="900" b="1" dirty="0">
                <a:latin typeface="微软雅黑" pitchFamily="34" charset="-122"/>
                <a:ea typeface="微软雅黑" pitchFamily="34" charset="-122"/>
                <a:cs typeface="Source Sans Pro ExtraLight"/>
              </a:rPr>
              <a:t>科学计算</a:t>
            </a:r>
            <a:endParaRPr lang="en-US" sz="900" b="1" dirty="0">
              <a:latin typeface="微软雅黑" pitchFamily="34" charset="-122"/>
              <a:ea typeface="微软雅黑" pitchFamily="34" charset="-122"/>
              <a:cs typeface="Source Sans Pro ExtraLight"/>
            </a:endParaRPr>
          </a:p>
        </p:txBody>
      </p:sp>
      <p:sp>
        <p:nvSpPr>
          <p:cNvPr id="12" name="Rounded Rectangle 35"/>
          <p:cNvSpPr/>
          <p:nvPr/>
        </p:nvSpPr>
        <p:spPr>
          <a:xfrm>
            <a:off x="3665887" y="3275962"/>
            <a:ext cx="896437" cy="206456"/>
          </a:xfrm>
          <a:prstGeom prst="roundRect">
            <a:avLst>
              <a:gd name="adj" fmla="val 50000"/>
            </a:avLst>
          </a:prstGeom>
          <a:solidFill>
            <a:srgbClr val="9954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0" rIns="0" bIns="45710" rtlCol="0" anchor="t"/>
          <a:lstStyle/>
          <a:p>
            <a:r>
              <a:rPr lang="zh-CN" altLang="en-US" sz="1000" b="1" dirty="0">
                <a:latin typeface="微软雅黑" pitchFamily="34" charset="-122"/>
                <a:ea typeface="微软雅黑" pitchFamily="34" charset="-122"/>
                <a:cs typeface="Source Sans Pro ExtraLight"/>
              </a:rPr>
              <a:t>项目策划</a:t>
            </a:r>
            <a:endParaRPr lang="en-US" sz="1000" b="1" dirty="0">
              <a:latin typeface="微软雅黑" pitchFamily="34" charset="-122"/>
              <a:ea typeface="微软雅黑" pitchFamily="34" charset="-122"/>
              <a:cs typeface="Source Sans Pro ExtraLigh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  <p:sp>
        <p:nvSpPr>
          <p:cNvPr id="35" name="标题 34"/>
          <p:cNvSpPr>
            <a:spLocks noGrp="1"/>
          </p:cNvSpPr>
          <p:nvPr>
            <p:ph type="title"/>
          </p:nvPr>
        </p:nvSpPr>
        <p:spPr>
          <a:xfrm>
            <a:off x="1184910" y="250190"/>
            <a:ext cx="1438910" cy="377030"/>
          </a:xfrm>
        </p:spPr>
        <p:txBody>
          <a:bodyPr wrap="square"/>
          <a:lstStyle/>
          <a:p>
            <a:pPr algn="l"/>
            <a:r>
              <a:rPr lang="zh-CN" altLang="en-US" b="1" dirty="0"/>
              <a:t>课外延伸</a:t>
            </a:r>
          </a:p>
        </p:txBody>
      </p:sp>
    </p:spTree>
  </p:cSld>
  <p:clrMapOvr>
    <a:masterClrMapping/>
  </p:clrMapOvr>
  <p:transition spd="slow" advClick="0" advTm="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65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5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65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65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9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0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accel="65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3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4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6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704217" y="2212281"/>
            <a:ext cx="2448272" cy="2375693"/>
          </a:xfrm>
          <a:prstGeom prst="roundRect">
            <a:avLst>
              <a:gd name="adj" fmla="val 9450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183983" y="1080397"/>
            <a:ext cx="1447442" cy="14474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" name="同心圆 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" name="椭圆 6"/>
          <p:cNvSpPr/>
          <p:nvPr/>
        </p:nvSpPr>
        <p:spPr>
          <a:xfrm>
            <a:off x="2288070" y="2025625"/>
            <a:ext cx="373310" cy="373310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366729" y="160189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微软雅黑"/>
                <a:ea typeface="微软雅黑"/>
              </a:rPr>
              <a:t>概念关系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3422037" y="2212280"/>
            <a:ext cx="2448272" cy="2375693"/>
          </a:xfrm>
          <a:prstGeom prst="roundRect">
            <a:avLst>
              <a:gd name="adj" fmla="val 7846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6156176" y="2212279"/>
            <a:ext cx="2448272" cy="2375693"/>
          </a:xfrm>
          <a:prstGeom prst="roundRect">
            <a:avLst>
              <a:gd name="adj" fmla="val 7445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3922452" y="1124308"/>
            <a:ext cx="1447442" cy="14474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656591" y="1080397"/>
            <a:ext cx="1447442" cy="14474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椭圆 16"/>
          <p:cNvSpPr/>
          <p:nvPr/>
        </p:nvSpPr>
        <p:spPr>
          <a:xfrm>
            <a:off x="5079697" y="2025625"/>
            <a:ext cx="373310" cy="373310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8" name="椭圆 17"/>
          <p:cNvSpPr/>
          <p:nvPr/>
        </p:nvSpPr>
        <p:spPr>
          <a:xfrm>
            <a:off x="7816001" y="2025625"/>
            <a:ext cx="373310" cy="373310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4092175" y="162635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微软雅黑"/>
                <a:ea typeface="微软雅黑"/>
              </a:rPr>
              <a:t>操作步骤</a:t>
            </a:r>
          </a:p>
        </p:txBody>
      </p:sp>
      <p:sp>
        <p:nvSpPr>
          <p:cNvPr id="20" name="矩形 19"/>
          <p:cNvSpPr/>
          <p:nvPr/>
        </p:nvSpPr>
        <p:spPr>
          <a:xfrm>
            <a:off x="6826314" y="162635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微软雅黑"/>
                <a:ea typeface="微软雅黑"/>
              </a:rPr>
              <a:t>课外延伸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8366" y="2757760"/>
            <a:ext cx="1944216" cy="7612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公式与函数的概念和相互关系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4065" y="2752116"/>
            <a:ext cx="1944216" cy="15614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整理本节课操作步骤，并完成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及格率和优秀率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的统计操作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08204" y="2758992"/>
            <a:ext cx="1944216" cy="11613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为即将开展的校运会制作运动员比赛成绩统计表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54179" y="5917921"/>
            <a:ext cx="738965" cy="307928"/>
          </a:xfrm>
          <a:prstGeom prst="rect">
            <a:avLst/>
          </a:prstGeom>
          <a:noFill/>
        </p:spPr>
        <p:txBody>
          <a:bodyPr wrap="none" lIns="61109" tIns="30555" rIns="61109" bIns="30555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  <p:sp>
        <p:nvSpPr>
          <p:cNvPr id="34" name="标题 33"/>
          <p:cNvSpPr>
            <a:spLocks noGrp="1"/>
          </p:cNvSpPr>
          <p:nvPr>
            <p:ph type="title"/>
          </p:nvPr>
        </p:nvSpPr>
        <p:spPr>
          <a:xfrm>
            <a:off x="1184910" y="250190"/>
            <a:ext cx="2294890" cy="377030"/>
          </a:xfrm>
        </p:spPr>
        <p:txBody>
          <a:bodyPr wrap="square"/>
          <a:lstStyle/>
          <a:p>
            <a:pPr algn="l"/>
            <a:r>
              <a:rPr lang="zh-CN" altLang="en-US" b="1" dirty="0"/>
              <a:t>作业及课外延伸</a:t>
            </a:r>
          </a:p>
        </p:txBody>
      </p:sp>
    </p:spTree>
  </p:cSld>
  <p:clrMapOvr>
    <a:masterClrMapping/>
  </p:clrMapOvr>
  <p:transition spd="slow" advClick="0" advTm="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2000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1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1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52000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" dur="1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" dur="1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52000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5" dur="1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6" dur="1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6" dur="8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9" dur="8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1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2" dur="8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0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1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36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74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75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7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7" grpId="0" animBg="1"/>
          <p:bldP spid="8" grpId="0"/>
          <p:bldP spid="9" grpId="0" animBg="1"/>
          <p:bldP spid="10" grpId="0" animBg="1"/>
          <p:bldP spid="17" grpId="0" animBg="1"/>
          <p:bldP spid="18" grpId="0" animBg="1"/>
          <p:bldP spid="19" grpId="0"/>
          <p:bldP spid="20" grpId="0"/>
          <p:bldP spid="21" grpId="0"/>
          <p:bldP spid="21" grpId="1"/>
          <p:bldP spid="22" grpId="0"/>
          <p:bldP spid="22" grpId="1"/>
          <p:bldP spid="23" grpId="0"/>
          <p:bldP spid="23" grpId="1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6" dur="8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9" dur="8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1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2" dur="8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0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1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36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74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75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7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7" grpId="0" animBg="1"/>
          <p:bldP spid="8" grpId="0"/>
          <p:bldP spid="9" grpId="0" animBg="1"/>
          <p:bldP spid="10" grpId="0" animBg="1"/>
          <p:bldP spid="17" grpId="0" animBg="1"/>
          <p:bldP spid="18" grpId="0" animBg="1"/>
          <p:bldP spid="19" grpId="0"/>
          <p:bldP spid="20" grpId="0"/>
          <p:bldP spid="21" grpId="0"/>
          <p:bldP spid="21" grpId="1"/>
          <p:bldP spid="22" grpId="0"/>
          <p:bldP spid="22" grpId="1"/>
          <p:bldP spid="23" grpId="0"/>
          <p:bldP spid="23" grpId="1"/>
          <p:bldP spid="24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127190" y="1272772"/>
            <a:ext cx="1535551" cy="15355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" name="同心圆 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24341" y="2110972"/>
            <a:ext cx="1535551" cy="15355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" name="同心圆 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298390" y="1360518"/>
            <a:ext cx="1535551" cy="15355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281741" y="1741518"/>
            <a:ext cx="1535551" cy="15355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" name="同心圆 1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2608356" y="1626490"/>
            <a:ext cx="889987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500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谢</a:t>
            </a:r>
          </a:p>
        </p:txBody>
      </p:sp>
      <p:sp>
        <p:nvSpPr>
          <p:cNvPr id="16" name="矩形 15"/>
          <p:cNvSpPr/>
          <p:nvPr/>
        </p:nvSpPr>
        <p:spPr>
          <a:xfrm>
            <a:off x="3551010" y="2402999"/>
            <a:ext cx="889987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500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谢</a:t>
            </a:r>
          </a:p>
        </p:txBody>
      </p:sp>
      <p:sp>
        <p:nvSpPr>
          <p:cNvPr id="17" name="矩形 16"/>
          <p:cNvSpPr/>
          <p:nvPr/>
        </p:nvSpPr>
        <p:spPr>
          <a:xfrm>
            <a:off x="4445314" y="1564799"/>
            <a:ext cx="889987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500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指</a:t>
            </a:r>
          </a:p>
        </p:txBody>
      </p:sp>
      <p:sp>
        <p:nvSpPr>
          <p:cNvPr id="18" name="矩形 17"/>
          <p:cNvSpPr/>
          <p:nvPr/>
        </p:nvSpPr>
        <p:spPr>
          <a:xfrm>
            <a:off x="5610954" y="2035636"/>
            <a:ext cx="889987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500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导</a:t>
            </a:r>
          </a:p>
        </p:txBody>
      </p:sp>
      <p:sp>
        <p:nvSpPr>
          <p:cNvPr id="41" name="椭圆 40"/>
          <p:cNvSpPr/>
          <p:nvPr/>
        </p:nvSpPr>
        <p:spPr>
          <a:xfrm>
            <a:off x="4598197" y="3288996"/>
            <a:ext cx="500908" cy="500908"/>
          </a:xfrm>
          <a:prstGeom prst="ellipse">
            <a:avLst/>
          </a:prstGeom>
          <a:solidFill>
            <a:srgbClr val="9954CC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5740527" y="3513307"/>
            <a:ext cx="274777" cy="274777"/>
          </a:xfrm>
          <a:prstGeom prst="ellipse">
            <a:avLst/>
          </a:prstGeom>
          <a:solidFill>
            <a:srgbClr val="9954CC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2575410" y="3513666"/>
            <a:ext cx="274777" cy="274777"/>
          </a:xfrm>
          <a:prstGeom prst="ellipse">
            <a:avLst/>
          </a:prstGeom>
          <a:solidFill>
            <a:srgbClr val="9954CC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2279076" y="3632005"/>
            <a:ext cx="137389" cy="137389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6198665" y="3518326"/>
            <a:ext cx="274777" cy="274777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3085391" y="3510821"/>
            <a:ext cx="137389" cy="137389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6576425" y="3642228"/>
            <a:ext cx="137389" cy="137389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3873480" y="3545432"/>
            <a:ext cx="250454" cy="250454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6750128" y="3512025"/>
            <a:ext cx="274777" cy="274777"/>
          </a:xfrm>
          <a:prstGeom prst="ellipse">
            <a:avLst/>
          </a:prstGeom>
          <a:solidFill>
            <a:srgbClr val="9954CC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4174703" y="3520080"/>
            <a:ext cx="274777" cy="274777"/>
          </a:xfrm>
          <a:prstGeom prst="ellipse">
            <a:avLst/>
          </a:prstGeom>
          <a:solidFill>
            <a:srgbClr val="9954CC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7382889" y="3569216"/>
            <a:ext cx="137389" cy="137389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5923888" y="3329522"/>
            <a:ext cx="274777" cy="274777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2093506" y="3642512"/>
            <a:ext cx="137389" cy="137389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4529502" y="3365619"/>
            <a:ext cx="137389" cy="137389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3229178" y="3457466"/>
            <a:ext cx="322151" cy="322151"/>
          </a:xfrm>
          <a:prstGeom prst="ellipse">
            <a:avLst/>
          </a:prstGeom>
          <a:solidFill>
            <a:srgbClr val="9954CC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5099105" y="3510203"/>
            <a:ext cx="274777" cy="274777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1230014" y="3513536"/>
            <a:ext cx="274777" cy="274777"/>
          </a:xfrm>
          <a:prstGeom prst="ellipse">
            <a:avLst/>
          </a:prstGeom>
          <a:solidFill>
            <a:srgbClr val="9954CC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944804" y="3644768"/>
            <a:ext cx="137389" cy="137389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795496" y="3330265"/>
            <a:ext cx="274777" cy="274777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1713791" y="3566599"/>
            <a:ext cx="137389" cy="137389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216637" y="3372814"/>
            <a:ext cx="137389" cy="137389"/>
          </a:xfrm>
          <a:prstGeom prst="ellipse">
            <a:avLst/>
          </a:prstGeom>
          <a:solidFill>
            <a:srgbClr val="9954CC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7753607" y="3504242"/>
            <a:ext cx="274777" cy="274777"/>
          </a:xfrm>
          <a:prstGeom prst="ellipse">
            <a:avLst/>
          </a:prstGeom>
          <a:solidFill>
            <a:srgbClr val="9954CC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2000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2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2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52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1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1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3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9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/>
          <p:bldP spid="17" grpId="0"/>
          <p:bldP spid="18" grpId="0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1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1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3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9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/>
          <p:bldP spid="17" grpId="0"/>
          <p:bldP spid="18" grpId="0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</p:bldLst>
      </p:timing>
    </mc:Fallback>
  </mc:AlternateContent>
</p:sld>
</file>

<file path=ppt/theme/theme1.xml><?xml version="1.0" encoding="utf-8"?>
<a:theme xmlns:a="http://schemas.openxmlformats.org/drawingml/2006/main" name="Office 主题​​">
  <a:themeElements>
    <a:clrScheme name="自定义 22">
      <a:dk1>
        <a:sysClr val="windowText" lastClr="000000"/>
      </a:dk1>
      <a:lt1>
        <a:sysClr val="window" lastClr="FFFFFF"/>
      </a:lt1>
      <a:dk2>
        <a:srgbClr val="7F7F7F"/>
      </a:dk2>
      <a:lt2>
        <a:srgbClr val="7F7F7F"/>
      </a:lt2>
      <a:accent1>
        <a:srgbClr val="0070C0"/>
      </a:accent1>
      <a:accent2>
        <a:srgbClr val="00B0F0"/>
      </a:accent2>
      <a:accent3>
        <a:srgbClr val="0070C0"/>
      </a:accent3>
      <a:accent4>
        <a:srgbClr val="00B0F0"/>
      </a:accent4>
      <a:accent5>
        <a:srgbClr val="0070C0"/>
      </a:accent5>
      <a:accent6>
        <a:srgbClr val="00B0F0"/>
      </a:accent6>
      <a:hlink>
        <a:srgbClr val="FFFFFF"/>
      </a:hlink>
      <a:folHlink>
        <a:srgbClr val="FFFFFF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871</TotalTime>
  <Words>783</Words>
  <Application>Microsoft Office PowerPoint</Application>
  <PresentationFormat>全屏显示(16:9)</PresentationFormat>
  <Paragraphs>162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Arial</vt:lpstr>
      <vt:lpstr>DFGothic-EB</vt:lpstr>
      <vt:lpstr>Source Sans Pro ExtraLight</vt:lpstr>
      <vt:lpstr>微软雅黑</vt:lpstr>
      <vt:lpstr>Calibri</vt:lpstr>
      <vt:lpstr>宋体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提出问题</vt:lpstr>
      <vt:lpstr>提出问题--复习旧课</vt:lpstr>
      <vt:lpstr>任务分析</vt:lpstr>
      <vt:lpstr>任务实施—公式概念</vt:lpstr>
      <vt:lpstr>任务实施</vt:lpstr>
      <vt:lpstr>任务实施—导入函数法</vt:lpstr>
      <vt:lpstr>任务实施—函数概念</vt:lpstr>
      <vt:lpstr>任务实施</vt:lpstr>
      <vt:lpstr>任务实施—COUNTIF函数 </vt:lpstr>
      <vt:lpstr>任务实施</vt:lpstr>
      <vt:lpstr>PowerPoint 演示文稿</vt:lpstr>
      <vt:lpstr>任务评价</vt:lpstr>
      <vt:lpstr>课程总结 </vt:lpstr>
      <vt:lpstr>课外延伸</vt:lpstr>
      <vt:lpstr>作业及课外延伸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哎呀小小草</dc:title>
  <dc:subject>哎呀小小草</dc:subject>
  <dc:creator>哎呀小小草</dc:creator>
  <cp:keywords>https:/800sucai.taobao.com</cp:keywords>
  <dc:description>https://800sucai.taobao.com</dc:description>
  <cp:lastModifiedBy>c c</cp:lastModifiedBy>
  <cp:revision>976</cp:revision>
  <dcterms:created xsi:type="dcterms:W3CDTF">2015-04-24T01:01:00Z</dcterms:created>
  <dcterms:modified xsi:type="dcterms:W3CDTF">2018-11-18T04:49:10Z</dcterms:modified>
  <cp:category>https://800sucai.taobao.com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